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301" r:id="rId4"/>
    <p:sldId id="324" r:id="rId5"/>
    <p:sldId id="326" r:id="rId6"/>
    <p:sldId id="328" r:id="rId7"/>
    <p:sldId id="330" r:id="rId8"/>
    <p:sldId id="332" r:id="rId9"/>
    <p:sldId id="334" r:id="rId10"/>
    <p:sldId id="336" r:id="rId11"/>
    <p:sldId id="338" r:id="rId12"/>
    <p:sldId id="340" r:id="rId13"/>
    <p:sldId id="342" r:id="rId14"/>
    <p:sldId id="344" r:id="rId15"/>
    <p:sldId id="346" r:id="rId16"/>
    <p:sldId id="347" r:id="rId17"/>
    <p:sldId id="348" r:id="rId18"/>
    <p:sldId id="262" r:id="rId19"/>
    <p:sldId id="318" r:id="rId20"/>
    <p:sldId id="264" r:id="rId21"/>
    <p:sldId id="283" r:id="rId22"/>
    <p:sldId id="266" r:id="rId23"/>
    <p:sldId id="312" r:id="rId24"/>
    <p:sldId id="302" r:id="rId25"/>
    <p:sldId id="263" r:id="rId26"/>
    <p:sldId id="313" r:id="rId27"/>
    <p:sldId id="321" r:id="rId28"/>
    <p:sldId id="304" r:id="rId29"/>
    <p:sldId id="303" r:id="rId30"/>
    <p:sldId id="305" r:id="rId31"/>
    <p:sldId id="306" r:id="rId32"/>
    <p:sldId id="316" r:id="rId33"/>
    <p:sldId id="308" r:id="rId34"/>
    <p:sldId id="311" r:id="rId35"/>
    <p:sldId id="309" r:id="rId36"/>
    <p:sldId id="319" r:id="rId37"/>
    <p:sldId id="322" r:id="rId38"/>
    <p:sldId id="29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20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4C9819-4E52-4088-8E77-C085C568DD08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6EAC41-60F7-4CA7-A347-9E493DA2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6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AA66C-2780-400C-A591-F753F9CB3A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EB4D-61AB-4792-83AC-91A21C3C33A8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D151-63F6-4B9E-A8B4-DDB5D2348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16C9-65CE-4D42-AB04-D91AAAF3C0A4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776D-CC4E-4D46-8F3E-A0DDFB64B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5C56-7927-4860-83BB-C46525FDAAF5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56BC-B4D5-4E57-A8A0-75367A3E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9626-9584-4C55-98CC-6315E680AC0C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AEA4-406F-4469-981C-004098D70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6502-D056-4764-BBD9-B334E38BC000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78CE-3CE6-4C30-9CA9-66AF723D7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7D66-368E-420C-B163-37E8B552A227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D64F-31D3-40F0-BD56-2CA626321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9CD7-980D-4610-8730-61EB14D2A069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F9E1-FFA8-45EF-AC60-488FAB0BC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7A73-DE72-4EC3-8FB0-E11578DC4C30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213A-7D41-4491-8E8C-9D661FB38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B54F3-211A-4D76-B165-1F7E096723CD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A9565-628D-4027-A36B-4657D425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24B7-8F71-4672-93EA-C761810A0840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9C7D-AE34-4397-80DE-DD72CC335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DB43-1F3D-4E23-A532-78B6876917EA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EA05-E8FA-49AC-8048-E9223D040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708792-8340-46AC-B2B2-E1CACF750011}" type="datetimeFigureOut">
              <a:rPr lang="en-US"/>
              <a:pPr>
                <a:defRPr/>
              </a:pPr>
              <a:t>2014-06-03</a:t>
            </a:fld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59BF3C-AAD5-4BB6-A3A8-B21218C57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96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6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38188" y="990600"/>
            <a:ext cx="7696200" cy="2613025"/>
          </a:xfrm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FF66"/>
                </a:solidFill>
                <a:effectLst/>
              </a:rPr>
              <a:t>Hyperbaric </a:t>
            </a:r>
            <a:br>
              <a:rPr lang="en-US" sz="6600" dirty="0" smtClean="0">
                <a:solidFill>
                  <a:srgbClr val="FFFF66"/>
                </a:solidFill>
                <a:effectLst/>
              </a:rPr>
            </a:br>
            <a:r>
              <a:rPr lang="en-US" sz="6600" dirty="0" smtClean="0">
                <a:solidFill>
                  <a:srgbClr val="FFFF66"/>
                </a:solidFill>
                <a:effectLst/>
              </a:rPr>
              <a:t>Oxygen Therapy </a:t>
            </a:r>
            <a:br>
              <a:rPr lang="en-US" sz="6600" dirty="0" smtClean="0">
                <a:solidFill>
                  <a:srgbClr val="FFFF66"/>
                </a:solidFill>
                <a:effectLst/>
              </a:rPr>
            </a:br>
            <a:r>
              <a:rPr lang="en-US" sz="6600" dirty="0" smtClean="0">
                <a:solidFill>
                  <a:srgbClr val="FFFF66"/>
                </a:solidFill>
                <a:effectLst/>
              </a:rPr>
              <a:t>and 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8" y="4343400"/>
            <a:ext cx="6400800" cy="1752600"/>
          </a:xfrm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0" dirty="0" smtClean="0">
                <a:effectLst/>
              </a:rPr>
              <a:t>Rita Katznelson , MD FRCPC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000" dirty="0" smtClean="0">
                <a:effectLst/>
              </a:rPr>
              <a:t>Toronto General Hospital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ffectLst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Physics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    </a:t>
            </a:r>
            <a:endParaRPr lang="en-US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    HBOT increases the ambient PO2 and causes a dramatic increase in the amount of dissolved oxygen carried by the blood.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/>
          </a:p>
          <a:p>
            <a:pPr eaLnBrk="1" hangingPunct="1">
              <a:buFont typeface="Arial" charset="0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4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Physiology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8229600" cy="4419600"/>
          </a:xfrm>
        </p:spPr>
      </p:pic>
    </p:spTree>
    <p:extLst>
      <p:ext uri="{BB962C8B-B14F-4D97-AF65-F5344CB8AC3E}">
        <p14:creationId xmlns:p14="http://schemas.microsoft.com/office/powerpoint/2010/main" val="324587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Physiology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Angiogenesis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Fibroblast proliferation/collagen synthesis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Reduces intravascular leukocyte adherence 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Leukocyte oxidative killing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Toxin inhibition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Antibiotic synergy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Vasoconstriction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Redistribution of cerebral blood flow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Stimulates brain neuroplasticity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8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525963"/>
          </a:xfrm>
        </p:spPr>
        <p:txBody>
          <a:bodyPr>
            <a:noAutofit/>
          </a:bodyPr>
          <a:lstStyle/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Air  or gas embolism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Decompression sickness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Carbon monoxide poisoning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Severe anemia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Clostridium myositis and </a:t>
            </a:r>
            <a:r>
              <a:rPr lang="en-US" sz="2100" dirty="0" err="1" smtClean="0"/>
              <a:t>myonecrosis</a:t>
            </a:r>
            <a:r>
              <a:rPr lang="en-US" sz="2100" dirty="0" smtClean="0"/>
              <a:t>, necrotizing soft tissue infections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Crush injury, Compartment Syndrome and other acute traumatic </a:t>
            </a:r>
            <a:r>
              <a:rPr lang="en-US" sz="2100" dirty="0" err="1" smtClean="0"/>
              <a:t>ischemias</a:t>
            </a:r>
            <a:endParaRPr lang="en-US" sz="2100" dirty="0" smtClean="0"/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Enhancement of healing for wounds such as diabetic foot ulcers; 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Intracranial abscess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Refractory osteomyelitis 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Delayed radiation injury 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Compromised skin grafts and flaps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Thermal burns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Retinal artery occlusion</a:t>
            </a:r>
          </a:p>
          <a:p>
            <a:pPr eaLnBrk="1" hangingPunct="1">
              <a:buClr>
                <a:srgbClr val="FFFF66"/>
              </a:buClr>
              <a:buSzPct val="100000"/>
              <a:buFont typeface="Wingdings" pitchFamily="2" charset="2"/>
              <a:buChar char="§"/>
            </a:pPr>
            <a:r>
              <a:rPr lang="en-US" sz="2100" dirty="0" smtClean="0"/>
              <a:t>Acute idiopathic  </a:t>
            </a:r>
            <a:r>
              <a:rPr lang="en-US" sz="2100" dirty="0" err="1" smtClean="0"/>
              <a:t>sensorineural</a:t>
            </a:r>
            <a:r>
              <a:rPr lang="en-US" sz="2100" dirty="0" smtClean="0"/>
              <a:t>  </a:t>
            </a:r>
            <a:r>
              <a:rPr lang="en-US" sz="2100" dirty="0" smtClean="0"/>
              <a:t>hearing loss</a:t>
            </a:r>
          </a:p>
        </p:txBody>
      </p:sp>
    </p:spTree>
    <p:extLst>
      <p:ext uri="{BB962C8B-B14F-4D97-AF65-F5344CB8AC3E}">
        <p14:creationId xmlns:p14="http://schemas.microsoft.com/office/powerpoint/2010/main" val="295872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Absolute Contraindications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Untreated Pneumothorax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err="1" smtClean="0"/>
              <a:t>Bleomycin</a:t>
            </a:r>
            <a:endParaRPr lang="en-US" dirty="0" smtClean="0"/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err="1" smtClean="0"/>
              <a:t>Cisplatin</a:t>
            </a:r>
            <a:endParaRPr lang="en-US" dirty="0" smtClean="0"/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err="1" smtClean="0"/>
              <a:t>Disulfirum</a:t>
            </a:r>
            <a:endParaRPr lang="en-US" dirty="0" smtClean="0"/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Doxorubicin</a:t>
            </a:r>
          </a:p>
        </p:txBody>
      </p:sp>
    </p:spTree>
    <p:extLst>
      <p:ext uri="{BB962C8B-B14F-4D97-AF65-F5344CB8AC3E}">
        <p14:creationId xmlns:p14="http://schemas.microsoft.com/office/powerpoint/2010/main" val="2042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Relative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Asthma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URTI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Severe COPD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Claustrophobia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High Fever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Seizures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CHF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862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Relative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Asthma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URTI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Severe COPD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Claustrophobia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High Fever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Seizures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Pct val="125000"/>
              <a:buFont typeface="Wingdings" pitchFamily="2" charset="2"/>
              <a:buChar char="§"/>
            </a:pPr>
            <a:r>
              <a:rPr lang="en-US" smtClean="0"/>
              <a:t>CHF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26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Complications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Barotrauma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CNS toxicity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Pulmonary toxicity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Myopia ( reversible)</a:t>
            </a:r>
          </a:p>
        </p:txBody>
      </p:sp>
    </p:spTree>
    <p:extLst>
      <p:ext uri="{BB962C8B-B14F-4D97-AF65-F5344CB8AC3E}">
        <p14:creationId xmlns:p14="http://schemas.microsoft.com/office/powerpoint/2010/main" val="276327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4175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  <a:effectLst/>
              </a:rPr>
              <a:t>HBOT and Pain</a:t>
            </a:r>
          </a:p>
        </p:txBody>
      </p:sp>
      <p:pic>
        <p:nvPicPr>
          <p:cNvPr id="20484" name="Picture 4" descr="rauck_fi_0"/>
          <p:cNvPicPr>
            <a:picLocks noChangeAspect="1" noChangeArrowheads="1"/>
          </p:cNvPicPr>
          <p:nvPr/>
        </p:nvPicPr>
        <p:blipFill rotWithShape="1">
          <a:blip r:embed="rId2"/>
          <a:srcRect t="5421" b="3064"/>
          <a:stretch/>
        </p:blipFill>
        <p:spPr bwMode="auto">
          <a:xfrm>
            <a:off x="367083" y="1981200"/>
            <a:ext cx="374223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/>
          <a:srcRect b="7236"/>
          <a:stretch/>
        </p:blipFill>
        <p:spPr bwMode="auto">
          <a:xfrm>
            <a:off x="4271093" y="1981200"/>
            <a:ext cx="454181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91013" y="2743200"/>
            <a:ext cx="3862387" cy="1017588"/>
            <a:chOff x="4291220" y="2743200"/>
            <a:chExt cx="3862181" cy="1017896"/>
          </a:xfrm>
        </p:grpSpPr>
        <p:sp>
          <p:nvSpPr>
            <p:cNvPr id="19461" name="Rounded Rectangle 1"/>
            <p:cNvSpPr>
              <a:spLocks noChangeArrowheads="1"/>
            </p:cNvSpPr>
            <p:nvPr/>
          </p:nvSpPr>
          <p:spPr bwMode="auto">
            <a:xfrm>
              <a:off x="4291221" y="2743200"/>
              <a:ext cx="966579" cy="228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u="sng">
                <a:cs typeface="Arial" charset="0"/>
              </a:endParaRPr>
            </a:p>
          </p:txBody>
        </p:sp>
        <p:sp>
          <p:nvSpPr>
            <p:cNvPr id="19462" name="Rounded Rectangle 5"/>
            <p:cNvSpPr>
              <a:spLocks noChangeArrowheads="1"/>
            </p:cNvSpPr>
            <p:nvPr/>
          </p:nvSpPr>
          <p:spPr bwMode="auto">
            <a:xfrm>
              <a:off x="4291220" y="3276600"/>
              <a:ext cx="1271379" cy="228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u="sng">
                <a:cs typeface="Arial" charset="0"/>
              </a:endParaRPr>
            </a:p>
          </p:txBody>
        </p:sp>
        <p:sp>
          <p:nvSpPr>
            <p:cNvPr id="19463" name="Rounded Rectangle 6"/>
            <p:cNvSpPr>
              <a:spLocks noChangeArrowheads="1"/>
            </p:cNvSpPr>
            <p:nvPr/>
          </p:nvSpPr>
          <p:spPr bwMode="auto">
            <a:xfrm>
              <a:off x="4291220" y="3505200"/>
              <a:ext cx="1347580" cy="228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u="sng">
                <a:cs typeface="Arial" charset="0"/>
              </a:endParaRPr>
            </a:p>
          </p:txBody>
        </p:sp>
        <p:sp>
          <p:nvSpPr>
            <p:cNvPr id="19464" name="Rounded Rectangle 7"/>
            <p:cNvSpPr>
              <a:spLocks noChangeArrowheads="1"/>
            </p:cNvSpPr>
            <p:nvPr/>
          </p:nvSpPr>
          <p:spPr bwMode="auto">
            <a:xfrm>
              <a:off x="7391401" y="3608695"/>
              <a:ext cx="685800" cy="152401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u="sng">
                <a:cs typeface="Arial" charset="0"/>
              </a:endParaRPr>
            </a:p>
          </p:txBody>
        </p:sp>
        <p:sp>
          <p:nvSpPr>
            <p:cNvPr id="19465" name="Rounded Rectangle 8"/>
            <p:cNvSpPr>
              <a:spLocks noChangeArrowheads="1"/>
            </p:cNvSpPr>
            <p:nvPr/>
          </p:nvSpPr>
          <p:spPr bwMode="auto">
            <a:xfrm>
              <a:off x="7391401" y="3276600"/>
              <a:ext cx="762000" cy="152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u="sng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3" y="1328738"/>
            <a:ext cx="6389687" cy="177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97" r="7429"/>
          <a:stretch/>
        </p:blipFill>
        <p:spPr>
          <a:xfrm>
            <a:off x="447675" y="1649413"/>
            <a:ext cx="4429125" cy="113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663" y="2341563"/>
            <a:ext cx="5549900" cy="1316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4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66"/>
                </a:solidFill>
                <a:effectLst/>
              </a:rPr>
              <a:t>HBOT and Pain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63" y="3175000"/>
            <a:ext cx="5697537" cy="167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63" y="3778250"/>
            <a:ext cx="5332412" cy="183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039" r="2382"/>
          <a:stretch/>
        </p:blipFill>
        <p:spPr>
          <a:xfrm>
            <a:off x="895350" y="4570413"/>
            <a:ext cx="6238875" cy="173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5351" r="8740"/>
          <a:stretch/>
        </p:blipFill>
        <p:spPr>
          <a:xfrm>
            <a:off x="2862263" y="5106988"/>
            <a:ext cx="5351462" cy="147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Defining The Problem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Pain is extremely common and yet poorly managed 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Important source of disability 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Cost of pain is hundreds billions of dollars annually 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The pain management is a challenge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CA" dirty="0" smtClean="0">
                <a:effectLst/>
              </a:rPr>
              <a:t>HBOT is a novel method to control pain (?)</a:t>
            </a: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effectLst/>
              </a:rPr>
              <a:t>HBOT and Inflammatory Pain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HBOT decreases mechanical </a:t>
            </a:r>
            <a:r>
              <a:rPr lang="en-US" dirty="0" err="1" smtClean="0">
                <a:effectLst/>
              </a:rPr>
              <a:t>hyperalgesia</a:t>
            </a:r>
            <a:r>
              <a:rPr lang="en-US" dirty="0" smtClean="0">
                <a:effectLst/>
              </a:rPr>
              <a:t> in an acute inflammatory pain condition</a:t>
            </a:r>
          </a:p>
          <a:p>
            <a:pPr marL="0" indent="0" eaLnBrk="1" hangingPunct="1"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CA" dirty="0" smtClean="0">
                <a:effectLst/>
              </a:rPr>
              <a:t> 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HBOT is as effective as aspirin to decrease inflammation and mechanical hypersensitivity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effectLst/>
              </a:rPr>
              <a:t> </a:t>
            </a:r>
            <a:endParaRPr lang="en-US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                                                                               Wilson HD, et al. </a:t>
            </a:r>
            <a:r>
              <a:rPr lang="en-US" sz="1600" b="1" dirty="0" smtClean="0">
                <a:effectLst/>
              </a:rPr>
              <a:t>Brain Res</a:t>
            </a:r>
            <a:r>
              <a:rPr lang="en-US" sz="1600" dirty="0" smtClean="0">
                <a:effectLst/>
              </a:rPr>
              <a:t> 1098:126-128, 2006: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dirty="0" smtClean="0">
                <a:effectLst/>
              </a:rPr>
              <a:t>                                                                               Wilson HD, et al. </a:t>
            </a:r>
            <a:r>
              <a:rPr lang="en-US" sz="1600" b="1" dirty="0" smtClean="0">
                <a:effectLst/>
              </a:rPr>
              <a:t>The Journal of Pain, 8: 12 2007: 924</a:t>
            </a:r>
            <a:endParaRPr lang="en-US" sz="1600" dirty="0" smtClean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effectLst/>
              </a:rPr>
              <a:t>Inflammatory Pain and HBOT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276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000" b="1" smtClean="0">
              <a:effectLst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000" smtClean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3000" smtClean="0">
              <a:effectLst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66" y="1905428"/>
            <a:ext cx="3886200" cy="269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9705" y="1905428"/>
            <a:ext cx="3886200" cy="271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657600" y="5065713"/>
            <a:ext cx="5476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  <a:tabLst>
                <a:tab pos="457200" algn="l"/>
              </a:tabLst>
              <a:defRPr/>
            </a:pPr>
            <a:r>
              <a:rPr lang="en-US" sz="1600" dirty="0">
                <a:latin typeface="+mn-lt"/>
              </a:rPr>
              <a:t>Wilson HD et al. Hyperbaric oxygen treatment decreases inflammation and mechanical hypersensitivity in an animal model of inflammatory pain. </a:t>
            </a:r>
          </a:p>
          <a:p>
            <a:pPr>
              <a:buFont typeface="Symbol" pitchFamily="18" charset="2"/>
              <a:buNone/>
              <a:tabLst>
                <a:tab pos="457200" algn="l"/>
              </a:tabLst>
              <a:defRPr/>
            </a:pPr>
            <a:r>
              <a:rPr lang="en-US" sz="1600" b="1" dirty="0">
                <a:latin typeface="+mn-lt"/>
              </a:rPr>
              <a:t>Brain Res</a:t>
            </a:r>
            <a:r>
              <a:rPr lang="en-US" sz="1600" dirty="0">
                <a:latin typeface="+mn-lt"/>
              </a:rPr>
              <a:t> 1098:126-128, 2006: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</a:t>
            </a:r>
            <a:r>
              <a:rPr lang="en-CA" dirty="0" err="1" smtClean="0">
                <a:solidFill>
                  <a:srgbClr val="FFFF66"/>
                </a:solidFill>
                <a:effectLst/>
              </a:rPr>
              <a:t>Nociceptive</a:t>
            </a:r>
            <a:r>
              <a:rPr lang="en-CA" dirty="0" smtClean="0">
                <a:solidFill>
                  <a:srgbClr val="FFFF66"/>
                </a:solidFill>
                <a:effectLst/>
              </a:rPr>
              <a:t> Pain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0850" y="1447800"/>
            <a:ext cx="8229600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Neuronal Nitric Oxide is critical  in acute </a:t>
            </a:r>
            <a:r>
              <a:rPr lang="en-US" dirty="0" err="1" smtClean="0">
                <a:effectLst/>
              </a:rPr>
              <a:t>antinociceptive</a:t>
            </a:r>
            <a:r>
              <a:rPr lang="en-US" dirty="0" smtClean="0">
                <a:effectLst/>
              </a:rPr>
              <a:t> effect of HBOT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CA" dirty="0" smtClean="0">
                <a:effectLst/>
              </a:rPr>
              <a:t>HBOT regulates spinal NOS expression</a:t>
            </a:r>
            <a:endParaRPr lang="en-US" dirty="0" smtClean="0">
              <a:effectLst/>
            </a:endParaRP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HBOT-induced acute </a:t>
            </a:r>
            <a:r>
              <a:rPr lang="en-US" dirty="0" err="1" smtClean="0">
                <a:effectLst/>
              </a:rPr>
              <a:t>antinociception</a:t>
            </a:r>
            <a:r>
              <a:rPr lang="en-US" dirty="0" smtClean="0">
                <a:effectLst/>
              </a:rPr>
              <a:t> is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   due to activation of a NO–cyclic GMP–protein kinase G–KATP channel pathway</a:t>
            </a:r>
            <a:endParaRPr lang="en-US" sz="16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105400"/>
            <a:ext cx="49244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   </a:t>
            </a:r>
            <a:r>
              <a:rPr lang="en-US" dirty="0" err="1">
                <a:latin typeface="+mn-lt"/>
              </a:rPr>
              <a:t>Zelinski</a:t>
            </a:r>
            <a:r>
              <a:rPr lang="en-US" dirty="0">
                <a:latin typeface="+mn-lt"/>
              </a:rPr>
              <a:t> L, et al. J Pain 2009; 10:167–72.</a:t>
            </a:r>
          </a:p>
          <a:p>
            <a:pPr>
              <a:defRPr/>
            </a:pPr>
            <a:r>
              <a:rPr lang="en-US" dirty="0">
                <a:latin typeface="+mn-lt"/>
              </a:rPr>
              <a:t>      </a:t>
            </a:r>
            <a:r>
              <a:rPr lang="en-US" dirty="0" err="1">
                <a:latin typeface="+mn-lt"/>
              </a:rPr>
              <a:t>Ohgami</a:t>
            </a:r>
            <a:r>
              <a:rPr lang="en-US" dirty="0">
                <a:latin typeface="+mn-lt"/>
              </a:rPr>
              <a:t> ,Y et al.  </a:t>
            </a:r>
            <a:r>
              <a:rPr lang="en-US" dirty="0" err="1">
                <a:latin typeface="+mn-lt"/>
              </a:rPr>
              <a:t>NeuroReport</a:t>
            </a:r>
            <a:r>
              <a:rPr lang="en-US" dirty="0">
                <a:latin typeface="+mn-lt"/>
              </a:rPr>
              <a:t> 2009; 20:1325–9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      </a:t>
            </a:r>
            <a:r>
              <a:rPr lang="en-US" dirty="0" err="1">
                <a:latin typeface="+mn-lt"/>
              </a:rPr>
              <a:t>Quock</a:t>
            </a:r>
            <a:r>
              <a:rPr lang="en-US" dirty="0">
                <a:latin typeface="+mn-lt"/>
              </a:rPr>
              <a:t> L, et al. Brain Research 2011;1368:102-7</a:t>
            </a:r>
          </a:p>
          <a:p>
            <a:pPr>
              <a:buFont typeface="Wingdings" pitchFamily="2" charset="2"/>
              <a:buNone/>
              <a:defRPr/>
            </a:pPr>
            <a:r>
              <a:rPr lang="en-CA" dirty="0">
                <a:latin typeface="+mn-lt"/>
              </a:rPr>
              <a:t>      Han G, et al. Pain Res </a:t>
            </a:r>
            <a:r>
              <a:rPr lang="en-CA" dirty="0" err="1">
                <a:latin typeface="+mn-lt"/>
              </a:rPr>
              <a:t>Manag</a:t>
            </a:r>
            <a:r>
              <a:rPr lang="en-CA" dirty="0">
                <a:latin typeface="+mn-lt"/>
              </a:rPr>
              <a:t>, 2013; 18:137-41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HBOT and </a:t>
            </a:r>
            <a:r>
              <a:rPr lang="en-CA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Nociceptive</a:t>
            </a:r>
            <a:r>
              <a:rPr lang="en-CA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</a:t>
            </a:r>
            <a:endParaRPr lang="en-US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314325" y="6019800"/>
            <a:ext cx="80772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Chung E, et al. The Journal of Pain, 2010; 11: 847-53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" y="1394641"/>
            <a:ext cx="7158151" cy="438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</a:t>
            </a:r>
            <a:r>
              <a:rPr lang="en-CA" dirty="0" err="1" smtClean="0">
                <a:solidFill>
                  <a:srgbClr val="FFFF66"/>
                </a:solidFill>
                <a:effectLst/>
              </a:rPr>
              <a:t>Nociceptive</a:t>
            </a:r>
            <a:r>
              <a:rPr lang="en-CA" dirty="0" smtClean="0">
                <a:solidFill>
                  <a:srgbClr val="FFFF66"/>
                </a:solidFill>
                <a:effectLst/>
              </a:rPr>
              <a:t> Pain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505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Brain and spinal cord NO and </a:t>
            </a:r>
            <a:r>
              <a:rPr lang="en-US" dirty="0" err="1" smtClean="0">
                <a:effectLst/>
              </a:rPr>
              <a:t>opioid</a:t>
            </a:r>
            <a:r>
              <a:rPr lang="en-US" dirty="0" smtClean="0">
                <a:effectLst/>
              </a:rPr>
              <a:t> receptors play a key role</a:t>
            </a:r>
          </a:p>
          <a:p>
            <a:pPr>
              <a:buClr>
                <a:srgbClr val="FFFF66"/>
              </a:buClr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Acute </a:t>
            </a:r>
            <a:r>
              <a:rPr lang="en-US" dirty="0" err="1" smtClean="0">
                <a:effectLst/>
              </a:rPr>
              <a:t>antinociceptive</a:t>
            </a:r>
            <a:r>
              <a:rPr lang="en-US" dirty="0" smtClean="0">
                <a:effectLst/>
              </a:rPr>
              <a:t> effect of HBO2 involves neuronal release of </a:t>
            </a:r>
            <a:r>
              <a:rPr lang="en-US" dirty="0" err="1" smtClean="0">
                <a:effectLst/>
              </a:rPr>
              <a:t>dynorphin</a:t>
            </a:r>
            <a:r>
              <a:rPr lang="en-US" dirty="0" smtClean="0">
                <a:effectLst/>
              </a:rPr>
              <a:t> and activation of κ- and μ-opioid receptors in the spinal cord.</a:t>
            </a:r>
            <a:r>
              <a:rPr lang="en-US" sz="1800" dirty="0" smtClean="0">
                <a:effectLst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5410200"/>
            <a:ext cx="533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Chung E, et al. The Journal of Pain, 2010; 11: 847-53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>
                <a:latin typeface="+mn-lt"/>
              </a:rPr>
              <a:t>Heeman</a:t>
            </a:r>
            <a:r>
              <a:rPr lang="en-US" dirty="0">
                <a:latin typeface="+mn-lt"/>
              </a:rPr>
              <a:t> JH, et al. Brain Res 2013 Oct 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effectLst/>
              </a:rPr>
              <a:t>HBOT and Neuropathic Pain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1325" y="1552575"/>
            <a:ext cx="8305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700" dirty="0"/>
              <a:t>Effective in different neuropathic pain models</a:t>
            </a:r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endParaRPr lang="en-US" sz="27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700" dirty="0"/>
              <a:t>Decreases cold, thermal and mechanical </a:t>
            </a:r>
            <a:r>
              <a:rPr lang="en-US" sz="2700" dirty="0" err="1"/>
              <a:t>allodynia</a:t>
            </a:r>
            <a:endParaRPr lang="en-US" sz="27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endParaRPr lang="en-US" sz="27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700" dirty="0"/>
              <a:t>The effect lasts for 5 days post-treatment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endParaRPr lang="en-CA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4784725"/>
            <a:ext cx="5867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US" dirty="0">
                <a:latin typeface="+mn-lt"/>
              </a:rPr>
              <a:t>Thompson C, et al. Neuroscience Research 2010;66: 279–283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 err="1">
                <a:latin typeface="+mn-lt"/>
              </a:rPr>
              <a:t>Fenghua</a:t>
            </a:r>
            <a:r>
              <a:rPr lang="en-US" dirty="0">
                <a:latin typeface="+mn-lt"/>
              </a:rPr>
              <a:t> L, et al.  </a:t>
            </a:r>
            <a:r>
              <a:rPr lang="en-US" dirty="0" err="1">
                <a:latin typeface="+mn-lt"/>
              </a:rPr>
              <a:t>Anesth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Analg</a:t>
            </a:r>
            <a:r>
              <a:rPr lang="en-US" dirty="0">
                <a:latin typeface="+mn-lt"/>
              </a:rPr>
              <a:t> 2011;113:626–33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 err="1">
                <a:latin typeface="+mn-lt"/>
              </a:rPr>
              <a:t>Gu</a:t>
            </a:r>
            <a:r>
              <a:rPr lang="en-US" dirty="0">
                <a:latin typeface="+mn-lt"/>
              </a:rPr>
              <a:t> N, et al. </a:t>
            </a:r>
            <a:r>
              <a:rPr lang="en-US" dirty="0" err="1">
                <a:latin typeface="+mn-lt"/>
              </a:rPr>
              <a:t>Eur</a:t>
            </a:r>
            <a:r>
              <a:rPr lang="en-US" dirty="0">
                <a:latin typeface="+mn-lt"/>
              </a:rPr>
              <a:t> J Pain 2012;16: 1094–1105</a:t>
            </a:r>
          </a:p>
          <a:p>
            <a:pPr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effectLst/>
              </a:rPr>
              <a:t>HBOT and Neuropathic Pain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36563" y="1552575"/>
            <a:ext cx="83058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2800" dirty="0"/>
              <a:t>Reduces </a:t>
            </a:r>
            <a:r>
              <a:rPr lang="en-US" sz="2800" dirty="0" err="1"/>
              <a:t>endoneural</a:t>
            </a:r>
            <a:r>
              <a:rPr lang="en-US" sz="2800" dirty="0"/>
              <a:t> production of TNF-</a:t>
            </a:r>
            <a:r>
              <a:rPr lang="en-US" dirty="0"/>
              <a:t> </a:t>
            </a:r>
            <a:r>
              <a:rPr lang="el-GR" sz="3200" dirty="0"/>
              <a:t>α</a:t>
            </a:r>
            <a:endParaRPr lang="en-US" sz="32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endParaRPr lang="en-US" sz="32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CA" sz="2800" dirty="0"/>
              <a:t>Reverses NMDA receptors alterations</a:t>
            </a:r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endParaRPr lang="en-CA" sz="28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CA" sz="2800" dirty="0"/>
              <a:t>Inhibits activation of </a:t>
            </a:r>
            <a:r>
              <a:rPr lang="en-CA" sz="2800" dirty="0" err="1"/>
              <a:t>astrocytes</a:t>
            </a:r>
            <a:endParaRPr lang="en-CA" sz="28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endParaRPr lang="en-CA" sz="2800" dirty="0"/>
          </a:p>
          <a:p>
            <a:pPr marL="457200" indent="-457200">
              <a:buClr>
                <a:srgbClr val="FFFF66"/>
              </a:buClr>
              <a:buSzPct val="150000"/>
              <a:buFont typeface="Wingdings" pitchFamily="2" charset="2"/>
              <a:buChar char="§"/>
              <a:defRPr/>
            </a:pPr>
            <a:r>
              <a:rPr lang="en-CA" sz="2800" dirty="0"/>
              <a:t>Regulates spinal NOS expression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 typeface="Symbol" pitchFamily="18" charset="2"/>
              <a:buNone/>
              <a:defRPr/>
            </a:pPr>
            <a:r>
              <a:rPr lang="en-US" dirty="0"/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040313"/>
            <a:ext cx="62865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n-US" dirty="0">
                <a:latin typeface="+mn-lt"/>
              </a:rPr>
              <a:t>Thompson C, et al. Neuroscience Research 2010;66: 279–283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 err="1">
                <a:latin typeface="+mn-lt"/>
              </a:rPr>
              <a:t>Fenghua</a:t>
            </a:r>
            <a:r>
              <a:rPr lang="en-US" dirty="0">
                <a:latin typeface="+mn-lt"/>
              </a:rPr>
              <a:t> L, et al.  </a:t>
            </a:r>
            <a:r>
              <a:rPr lang="en-US" dirty="0" err="1">
                <a:latin typeface="+mn-lt"/>
              </a:rPr>
              <a:t>Anesth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Analg</a:t>
            </a:r>
            <a:r>
              <a:rPr lang="en-US" dirty="0">
                <a:latin typeface="+mn-lt"/>
              </a:rPr>
              <a:t> 2011;113:626–33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 err="1">
                <a:latin typeface="+mn-lt"/>
              </a:rPr>
              <a:t>Gu</a:t>
            </a:r>
            <a:r>
              <a:rPr lang="en-US" dirty="0">
                <a:latin typeface="+mn-lt"/>
              </a:rPr>
              <a:t> N, et al. </a:t>
            </a:r>
            <a:r>
              <a:rPr lang="en-US" dirty="0" err="1">
                <a:latin typeface="+mn-lt"/>
              </a:rPr>
              <a:t>Eur</a:t>
            </a:r>
            <a:r>
              <a:rPr lang="en-US" dirty="0">
                <a:latin typeface="+mn-lt"/>
              </a:rPr>
              <a:t> J Pain 2012;16: 1094–1105</a:t>
            </a:r>
          </a:p>
          <a:p>
            <a:pPr>
              <a:buFont typeface="Symbol" pitchFamily="18" charset="2"/>
              <a:buNone/>
              <a:defRPr/>
            </a:pPr>
            <a:r>
              <a:rPr lang="en-US" dirty="0">
                <a:latin typeface="+mn-lt"/>
              </a:rPr>
              <a:t>Han G, et al. Pain Res </a:t>
            </a:r>
            <a:r>
              <a:rPr lang="en-US" dirty="0" err="1">
                <a:latin typeface="+mn-lt"/>
              </a:rPr>
              <a:t>Manag</a:t>
            </a:r>
            <a:r>
              <a:rPr lang="en-US" dirty="0">
                <a:latin typeface="+mn-lt"/>
              </a:rPr>
              <a:t> 2013;18(3):137-41</a:t>
            </a:r>
          </a:p>
          <a:p>
            <a:pPr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/>
              </a:rPr>
              <a:t>HBOT and Pain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125" t="18712" r="2253" b="15535"/>
          <a:stretch/>
        </p:blipFill>
        <p:spPr>
          <a:xfrm>
            <a:off x="2726468" y="1447800"/>
            <a:ext cx="3763040" cy="2091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" name="Elbow Connector 3"/>
          <p:cNvCxnSpPr/>
          <p:nvPr/>
        </p:nvCxnSpPr>
        <p:spPr bwMode="auto">
          <a:xfrm rot="16200000" flipH="1">
            <a:off x="5707857" y="3779044"/>
            <a:ext cx="2036762" cy="990600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68338" y="5457825"/>
            <a:ext cx="22050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 b="1"/>
              <a:t>Nociceptive</a:t>
            </a:r>
          </a:p>
          <a:p>
            <a:pPr>
              <a:buClr>
                <a:srgbClr val="FFFF66"/>
              </a:buClr>
            </a:pPr>
            <a:r>
              <a:rPr lang="en-US" sz="2800" b="1"/>
              <a:t>pain</a:t>
            </a:r>
            <a:endParaRPr lang="en-US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387725" y="5457825"/>
            <a:ext cx="24415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 b="1"/>
              <a:t>Inflammatory</a:t>
            </a:r>
          </a:p>
          <a:p>
            <a:pPr>
              <a:buClr>
                <a:srgbClr val="FFFF66"/>
              </a:buClr>
            </a:pPr>
            <a:r>
              <a:rPr lang="en-US" sz="2800" b="1"/>
              <a:t>pain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230938" y="5457825"/>
            <a:ext cx="228441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 b="1"/>
              <a:t>Neuropathic</a:t>
            </a:r>
          </a:p>
          <a:p>
            <a:pPr>
              <a:buClr>
                <a:srgbClr val="FFFF66"/>
              </a:buClr>
            </a:pPr>
            <a:r>
              <a:rPr lang="en-US" sz="2800" b="1"/>
              <a:t>pain</a:t>
            </a:r>
            <a:endParaRPr lang="en-CA" sz="2800"/>
          </a:p>
        </p:txBody>
      </p:sp>
      <p:cxnSp>
        <p:nvCxnSpPr>
          <p:cNvPr id="8" name="Elbow Connector 7"/>
          <p:cNvCxnSpPr/>
          <p:nvPr/>
        </p:nvCxnSpPr>
        <p:spPr bwMode="auto">
          <a:xfrm rot="5400000">
            <a:off x="1462882" y="3564731"/>
            <a:ext cx="2036762" cy="1419225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 bwMode="auto">
          <a:xfrm rot="5400000">
            <a:off x="3601244" y="4285457"/>
            <a:ext cx="1893887" cy="120650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Human studies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defRPr/>
            </a:pPr>
            <a:r>
              <a:rPr lang="en-CA" sz="4000" dirty="0" smtClean="0">
                <a:effectLst/>
              </a:rPr>
              <a:t>Cancer pain</a:t>
            </a:r>
          </a:p>
          <a:p>
            <a:pPr>
              <a:buClr>
                <a:srgbClr val="FFFF66"/>
              </a:buClr>
              <a:defRPr/>
            </a:pPr>
            <a:r>
              <a:rPr lang="en-CA" sz="4000" dirty="0" smtClean="0">
                <a:effectLst/>
              </a:rPr>
              <a:t>Headaches</a:t>
            </a:r>
          </a:p>
          <a:p>
            <a:pPr>
              <a:buClr>
                <a:srgbClr val="FFFF66"/>
              </a:buClr>
              <a:defRPr/>
            </a:pPr>
            <a:r>
              <a:rPr lang="en-CA" sz="4000" dirty="0" smtClean="0">
                <a:effectLst/>
              </a:rPr>
              <a:t>Interstitial cystitis</a:t>
            </a:r>
          </a:p>
          <a:p>
            <a:pPr>
              <a:buClr>
                <a:srgbClr val="FFFF66"/>
              </a:buClr>
              <a:defRPr/>
            </a:pPr>
            <a:r>
              <a:rPr lang="en-CA" sz="4000" dirty="0" smtClean="0">
                <a:effectLst/>
              </a:rPr>
              <a:t>Trigeminal neuralgia</a:t>
            </a:r>
          </a:p>
          <a:p>
            <a:pPr>
              <a:buClr>
                <a:srgbClr val="FFFF66"/>
              </a:buClr>
              <a:defRPr/>
            </a:pPr>
            <a:r>
              <a:rPr lang="en-CA" sz="4000" dirty="0" smtClean="0">
                <a:effectLst/>
              </a:rPr>
              <a:t>CRPS</a:t>
            </a:r>
          </a:p>
          <a:p>
            <a:pPr>
              <a:buClr>
                <a:srgbClr val="FFFF66"/>
              </a:buClr>
              <a:defRPr/>
            </a:pPr>
            <a:r>
              <a:rPr lang="en-CA" sz="4000" dirty="0" smtClean="0">
                <a:effectLst/>
              </a:rPr>
              <a:t>Fibromyalgia</a:t>
            </a:r>
          </a:p>
          <a:p>
            <a:pPr>
              <a:defRPr/>
            </a:pPr>
            <a:endParaRPr lang="en-CA" dirty="0" smtClean="0">
              <a:effectLst/>
            </a:endParaRPr>
          </a:p>
          <a:p>
            <a:pPr>
              <a:defRPr/>
            </a:pPr>
            <a:endParaRPr lang="en-CA" dirty="0" smtClean="0"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Headache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HBOT :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Affects </a:t>
            </a:r>
            <a:r>
              <a:rPr lang="en-US" dirty="0" err="1" smtClean="0">
                <a:effectLst/>
              </a:rPr>
              <a:t>serotonergic</a:t>
            </a:r>
            <a:r>
              <a:rPr lang="en-US" dirty="0" smtClean="0">
                <a:effectLst/>
              </a:rPr>
              <a:t> system</a:t>
            </a:r>
          </a:p>
          <a:p>
            <a:pPr>
              <a:buClr>
                <a:srgbClr val="FFFF66"/>
              </a:buClr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Suppresses Substance P</a:t>
            </a:r>
          </a:p>
          <a:p>
            <a:pPr>
              <a:buClr>
                <a:srgbClr val="FFFF66"/>
              </a:buClr>
              <a:defRPr/>
            </a:pPr>
            <a:endParaRPr lang="en-US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572000"/>
            <a:ext cx="7010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FF66"/>
              </a:buClr>
              <a:defRPr/>
            </a:pPr>
            <a:r>
              <a:rPr lang="it-IT" dirty="0">
                <a:latin typeface="+mn-lt"/>
              </a:rPr>
              <a:t>Di Sabato F, et al.: </a:t>
            </a:r>
            <a:r>
              <a:rPr lang="it-IT" b="1" dirty="0">
                <a:latin typeface="+mn-lt"/>
              </a:rPr>
              <a:t>Effect of </a:t>
            </a:r>
            <a:r>
              <a:rPr lang="en-US" b="1" dirty="0">
                <a:latin typeface="+mn-lt"/>
              </a:rPr>
              <a:t>hyperbaric oxygen on the </a:t>
            </a:r>
            <a:r>
              <a:rPr lang="en-US" b="1" dirty="0" err="1">
                <a:latin typeface="+mn-lt"/>
              </a:rPr>
              <a:t>immunoreactivity</a:t>
            </a:r>
            <a:r>
              <a:rPr lang="en-US" b="1" dirty="0">
                <a:latin typeface="+mn-lt"/>
              </a:rPr>
              <a:t> to substance P in the nasal mucosa of cluster headache patients. </a:t>
            </a:r>
            <a:r>
              <a:rPr lang="en-US" i="1" dirty="0">
                <a:latin typeface="+mn-lt"/>
              </a:rPr>
              <a:t>Headache 1996, </a:t>
            </a:r>
            <a:r>
              <a:rPr lang="en-US" b="1" i="1" dirty="0">
                <a:latin typeface="+mn-lt"/>
              </a:rPr>
              <a:t>36:221–223.</a:t>
            </a:r>
          </a:p>
          <a:p>
            <a:pPr>
              <a:defRPr/>
            </a:pPr>
            <a:r>
              <a:rPr lang="it-IT" dirty="0">
                <a:latin typeface="+mn-lt"/>
              </a:rPr>
              <a:t>Di Sabato F,etal,: </a:t>
            </a:r>
            <a:r>
              <a:rPr lang="it-IT" b="1" dirty="0">
                <a:latin typeface="+mn-lt"/>
              </a:rPr>
              <a:t>Hyperbaric </a:t>
            </a:r>
            <a:r>
              <a:rPr lang="en-US" b="1" dirty="0">
                <a:latin typeface="+mn-lt"/>
              </a:rPr>
              <a:t>oxygen in chronic cluster headaches: influence on serotonergic pathways. </a:t>
            </a:r>
          </a:p>
          <a:p>
            <a:pPr>
              <a:defRPr/>
            </a:pPr>
            <a:r>
              <a:rPr lang="en-US" b="1" i="1" dirty="0">
                <a:latin typeface="+mn-lt"/>
              </a:rPr>
              <a:t>Undersea </a:t>
            </a:r>
            <a:r>
              <a:rPr lang="en-US" b="1" i="1" dirty="0" err="1">
                <a:latin typeface="+mn-lt"/>
              </a:rPr>
              <a:t>Hyperb</a:t>
            </a:r>
            <a:r>
              <a:rPr lang="en-US" b="1" i="1" dirty="0">
                <a:latin typeface="+mn-lt"/>
              </a:rPr>
              <a:t> Med 1997,</a:t>
            </a:r>
            <a:r>
              <a:rPr lang="en-US" b="1" dirty="0">
                <a:latin typeface="+mn-lt"/>
              </a:rPr>
              <a:t>24 :117–122</a:t>
            </a:r>
            <a:r>
              <a:rPr lang="en-US" b="1" dirty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effectLst/>
              </a:rPr>
              <a:t>Objectives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1450"/>
            <a:ext cx="8229600" cy="4525963"/>
          </a:xfrm>
          <a:effectLst>
            <a:outerShdw blurRad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50000"/>
              </a:lnSpc>
              <a:buClr>
                <a:srgbClr val="FFFF66"/>
              </a:buClr>
              <a:defRPr/>
            </a:pPr>
            <a:r>
              <a:rPr lang="en-US" sz="3600" dirty="0" smtClean="0">
                <a:effectLst/>
              </a:rPr>
              <a:t>Definition of HBOT, indications/contraindication/side effects</a:t>
            </a:r>
          </a:p>
          <a:p>
            <a:pPr>
              <a:lnSpc>
                <a:spcPct val="150000"/>
              </a:lnSpc>
              <a:buClr>
                <a:srgbClr val="FFFF66"/>
              </a:buClr>
              <a:defRPr/>
            </a:pPr>
            <a:r>
              <a:rPr lang="en-US" sz="3600" dirty="0" smtClean="0">
                <a:effectLst/>
              </a:rPr>
              <a:t>Mechanisms of HBOT</a:t>
            </a:r>
          </a:p>
          <a:p>
            <a:pPr>
              <a:lnSpc>
                <a:spcPct val="150000"/>
              </a:lnSpc>
              <a:buClr>
                <a:srgbClr val="FFFF66"/>
              </a:buClr>
              <a:defRPr/>
            </a:pPr>
            <a:r>
              <a:rPr lang="en-US" sz="3600" dirty="0" smtClean="0">
                <a:effectLst/>
              </a:rPr>
              <a:t>HBOT  and animals models of pain</a:t>
            </a:r>
          </a:p>
          <a:p>
            <a:pPr>
              <a:lnSpc>
                <a:spcPct val="150000"/>
              </a:lnSpc>
              <a:buClr>
                <a:srgbClr val="FFFF66"/>
              </a:buClr>
              <a:defRPr/>
            </a:pPr>
            <a:r>
              <a:rPr lang="en-US" sz="3600" dirty="0" smtClean="0">
                <a:effectLst/>
              </a:rPr>
              <a:t>HBOT and pain in humans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Headache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HBOT induced analgesia in patients with cluster headaches was correlated with serotonin binding to mononuclear cells and the concentration of substance P in nasal mucosa of treated individuals 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it-IT" sz="1800" dirty="0" smtClean="0">
                <a:effectLst/>
              </a:rPr>
              <a:t>      </a:t>
            </a:r>
            <a:endParaRPr lang="en-US" sz="18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4724400"/>
            <a:ext cx="66294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Di Sabato F, et al.: </a:t>
            </a:r>
            <a:r>
              <a:rPr lang="it-IT" b="1" dirty="0">
                <a:latin typeface="+mn-lt"/>
              </a:rPr>
              <a:t>Effect of </a:t>
            </a:r>
            <a:r>
              <a:rPr lang="en-US" b="1" dirty="0">
                <a:latin typeface="+mn-lt"/>
              </a:rPr>
              <a:t>hyperbaric oxygen on the </a:t>
            </a:r>
            <a:r>
              <a:rPr lang="en-US" b="1" dirty="0" err="1">
                <a:latin typeface="+mn-lt"/>
              </a:rPr>
              <a:t>immunoreactivity</a:t>
            </a:r>
            <a:r>
              <a:rPr lang="en-US" b="1" dirty="0">
                <a:latin typeface="+mn-lt"/>
              </a:rPr>
              <a:t> to substance P in the nasal mucosa of cluster headache </a:t>
            </a:r>
            <a:r>
              <a:rPr lang="en-US" b="1" dirty="0" err="1">
                <a:latin typeface="+mn-lt"/>
              </a:rPr>
              <a:t>patients.</a:t>
            </a:r>
            <a:r>
              <a:rPr lang="en-US" i="1" dirty="0" err="1">
                <a:latin typeface="+mn-lt"/>
              </a:rPr>
              <a:t>Headache</a:t>
            </a:r>
            <a:r>
              <a:rPr lang="en-US" i="1" dirty="0">
                <a:latin typeface="+mn-lt"/>
              </a:rPr>
              <a:t> 1996, </a:t>
            </a:r>
            <a:r>
              <a:rPr lang="en-US" b="1" i="1" dirty="0">
                <a:latin typeface="+mn-lt"/>
              </a:rPr>
              <a:t>36:221–223.</a:t>
            </a:r>
          </a:p>
          <a:p>
            <a:pPr>
              <a:defRPr/>
            </a:pPr>
            <a:r>
              <a:rPr lang="it-IT" dirty="0">
                <a:latin typeface="+mn-lt"/>
              </a:rPr>
              <a:t>      Di Sabato F,etal,: </a:t>
            </a:r>
            <a:r>
              <a:rPr lang="it-IT" b="1" dirty="0">
                <a:latin typeface="+mn-lt"/>
              </a:rPr>
              <a:t>Hyperbaric </a:t>
            </a:r>
            <a:r>
              <a:rPr lang="en-US" b="1" dirty="0">
                <a:latin typeface="+mn-lt"/>
              </a:rPr>
              <a:t>oxygen in chronic cluster headaches: influence on serotonergic pathways. </a:t>
            </a:r>
            <a:r>
              <a:rPr lang="en-US" b="1" i="1" dirty="0">
                <a:latin typeface="+mn-lt"/>
              </a:rPr>
              <a:t>Undersea </a:t>
            </a:r>
            <a:r>
              <a:rPr lang="en-US" b="1" i="1" dirty="0" err="1">
                <a:latin typeface="+mn-lt"/>
              </a:rPr>
              <a:t>Hyperb</a:t>
            </a:r>
            <a:r>
              <a:rPr lang="en-US" b="1" i="1" dirty="0">
                <a:latin typeface="+mn-lt"/>
              </a:rPr>
              <a:t> Med 1997,</a:t>
            </a:r>
            <a:r>
              <a:rPr lang="en-US" b="1" dirty="0">
                <a:latin typeface="+mn-lt"/>
              </a:rPr>
              <a:t>24 :117–122.</a:t>
            </a:r>
            <a:endParaRPr lang="en-US" dirty="0">
              <a:latin typeface="+mn-lt"/>
            </a:endParaRPr>
          </a:p>
          <a:p>
            <a:pPr>
              <a:defRPr/>
            </a:pPr>
            <a:endParaRPr lang="en-CA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Headache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600200"/>
            <a:ext cx="8610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9 trials, 201 participants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5 trials: HBOT </a:t>
            </a:r>
            <a:r>
              <a:rPr lang="en-US" dirty="0" err="1" smtClean="0">
                <a:effectLst/>
              </a:rPr>
              <a:t>vs</a:t>
            </a:r>
            <a:r>
              <a:rPr lang="en-US" dirty="0" smtClean="0">
                <a:effectLst/>
              </a:rPr>
              <a:t> sham therapy for acute migraine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 2 trials: HBOT </a:t>
            </a:r>
            <a:r>
              <a:rPr lang="en-US" dirty="0" err="1" smtClean="0">
                <a:effectLst/>
              </a:rPr>
              <a:t>vs</a:t>
            </a:r>
            <a:r>
              <a:rPr lang="en-US" dirty="0" smtClean="0">
                <a:effectLst/>
              </a:rPr>
              <a:t> sham therapy for cluster headaches 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HBOT relieves migraine headaches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Trend to terminate cluster headache</a:t>
            </a:r>
            <a:endParaRPr lang="en-US" sz="18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064250"/>
            <a:ext cx="617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latin typeface="+mn-lt"/>
              </a:rPr>
              <a:t>Bennett MH et al. Cochrane Database Syst Rev. 2008 Jul 16;(3)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19" t="17071" r="2340"/>
          <a:stretch/>
        </p:blipFill>
        <p:spPr>
          <a:xfrm>
            <a:off x="914400" y="1203325"/>
            <a:ext cx="6294438" cy="182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731"/>
          <a:stretch/>
        </p:blipFill>
        <p:spPr>
          <a:xfrm>
            <a:off x="1166813" y="2890838"/>
            <a:ext cx="6856412" cy="182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3" y="4648200"/>
            <a:ext cx="59436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Interstitial Cystitis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Fibromyalgia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00200"/>
            <a:ext cx="8610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Mechanisms of therapeutic effect :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Muscle oxygenation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Restoration of aerobic metabolism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Correction of hypoxia, tissue acidosis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Modulating NO activity and oxidative stress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Alteration of </a:t>
            </a:r>
            <a:r>
              <a:rPr lang="en-US" dirty="0" err="1" smtClean="0">
                <a:effectLst/>
              </a:rPr>
              <a:t>serotonergic</a:t>
            </a:r>
            <a:r>
              <a:rPr lang="en-US" dirty="0" smtClean="0">
                <a:effectLst/>
              </a:rPr>
              <a:t> system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Modulation of inflammatory response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Fibromyalgia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00200"/>
            <a:ext cx="8312150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Randomized double blind controlled study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50 FM patients, 90 min, 2.4 ATA, x 15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Reduction in pain scores,  number of trigger points, an increase in pain threshold</a:t>
            </a:r>
          </a:p>
          <a:p>
            <a:pPr>
              <a:buClr>
                <a:srgbClr val="FFFF66"/>
              </a:buClr>
              <a:defRPr/>
            </a:pPr>
            <a:endParaRPr lang="en-US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CA" sz="1800" i="1" dirty="0" smtClean="0">
                <a:effectLst/>
              </a:rPr>
              <a:t>      </a:t>
            </a:r>
            <a:endParaRPr lang="en-US" sz="18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997450"/>
            <a:ext cx="6705600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8F8F8"/>
              </a:buClr>
              <a:buSzPct val="70000"/>
              <a:defRPr/>
            </a:pPr>
            <a:r>
              <a:rPr lang="en-CA" i="1" kern="0" dirty="0" err="1">
                <a:solidFill>
                  <a:srgbClr val="FFFFFF"/>
                </a:solidFill>
                <a:latin typeface="Calibri"/>
              </a:rPr>
              <a:t>Yildiz</a:t>
            </a:r>
            <a:r>
              <a:rPr lang="en-CA" i="1" kern="0" dirty="0">
                <a:solidFill>
                  <a:srgbClr val="FFFFFF"/>
                </a:solidFill>
                <a:latin typeface="Calibri"/>
              </a:rPr>
              <a:t> S, et al. </a:t>
            </a:r>
            <a:r>
              <a:rPr lang="en-CA" kern="0" dirty="0">
                <a:solidFill>
                  <a:srgbClr val="FFFFFF"/>
                </a:solidFill>
                <a:latin typeface="Calibri"/>
              </a:rPr>
              <a:t>A new treatment modality for fibromyalgia syndrome: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8F8F8"/>
              </a:buClr>
              <a:buSzPct val="70000"/>
              <a:defRPr/>
            </a:pPr>
            <a:r>
              <a:rPr lang="en-CA" kern="0" dirty="0">
                <a:solidFill>
                  <a:srgbClr val="FFFFFF"/>
                </a:solidFill>
                <a:latin typeface="Calibri"/>
              </a:rPr>
              <a:t>Hyperbaric oxygen therapy. </a:t>
            </a:r>
            <a:r>
              <a:rPr lang="da-DK" kern="0" dirty="0">
                <a:solidFill>
                  <a:srgbClr val="FFFFFF"/>
                </a:solidFill>
                <a:latin typeface="Calibri"/>
              </a:rPr>
              <a:t>J Int Med Res 2004 May-Jun; 32(3): 263-7</a:t>
            </a:r>
            <a:endParaRPr lang="en-US" kern="0" dirty="0">
              <a:solidFill>
                <a:srgbClr val="FFFFFF"/>
              </a:solidFill>
              <a:latin typeface="Calibri"/>
            </a:endParaRPr>
          </a:p>
          <a:p>
            <a:pPr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FF66"/>
                </a:solidFill>
                <a:effectLst/>
              </a:rPr>
              <a:t>HBOT and CRPS</a:t>
            </a:r>
            <a:endParaRPr lang="en-US" dirty="0" smtClean="0">
              <a:solidFill>
                <a:srgbClr val="FFFF66"/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00200"/>
            <a:ext cx="8312150" cy="2819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Double-blind, randomized, placebo-controlled study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71 pts, HBOT </a:t>
            </a:r>
            <a:r>
              <a:rPr lang="en-US" dirty="0" err="1" smtClean="0">
                <a:effectLst/>
              </a:rPr>
              <a:t>vs</a:t>
            </a:r>
            <a:r>
              <a:rPr lang="en-US" dirty="0" smtClean="0">
                <a:effectLst/>
              </a:rPr>
              <a:t> sham, 15 sessions </a:t>
            </a:r>
          </a:p>
          <a:p>
            <a:pPr>
              <a:buClr>
                <a:srgbClr val="FFFF66"/>
              </a:buClr>
              <a:defRPr/>
            </a:pPr>
            <a:r>
              <a:rPr lang="en-US" dirty="0" smtClean="0">
                <a:effectLst/>
              </a:rPr>
              <a:t>HBOT group: decrease in pain and edema; increase in the ROM of the wrist. </a:t>
            </a:r>
          </a:p>
          <a:p>
            <a:pPr>
              <a:defRPr/>
            </a:pPr>
            <a:endParaRPr lang="en-US" sz="1600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effectLst/>
              </a:rPr>
              <a:t>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4876800"/>
            <a:ext cx="6705600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8F8F8"/>
              </a:buClr>
              <a:buSzPct val="70000"/>
              <a:defRPr/>
            </a:pPr>
            <a:r>
              <a:rPr lang="en-US" kern="0" dirty="0" err="1">
                <a:solidFill>
                  <a:srgbClr val="FFFFFF"/>
                </a:solidFill>
                <a:latin typeface="Calibri"/>
              </a:rPr>
              <a:t>Kiralp</a:t>
            </a:r>
            <a:r>
              <a:rPr lang="en-US" kern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kern="0" dirty="0" err="1">
                <a:solidFill>
                  <a:srgbClr val="FFFFFF"/>
                </a:solidFill>
                <a:latin typeface="Calibri"/>
              </a:rPr>
              <a:t>MZ,et</a:t>
            </a:r>
            <a:r>
              <a:rPr lang="en-US" kern="0" dirty="0">
                <a:solidFill>
                  <a:srgbClr val="FFFFFF"/>
                </a:solidFill>
                <a:latin typeface="Calibri"/>
              </a:rPr>
              <a:t> al.: </a:t>
            </a:r>
            <a:r>
              <a:rPr lang="en-US" b="1" kern="0" dirty="0">
                <a:solidFill>
                  <a:srgbClr val="FFFFFF"/>
                </a:solidFill>
                <a:latin typeface="Calibri"/>
              </a:rPr>
              <a:t>Effectiveness of hyperbaric oxygen therapy in the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8F8F8"/>
              </a:buClr>
              <a:buSzPct val="70000"/>
              <a:defRPr/>
            </a:pPr>
            <a:r>
              <a:rPr lang="en-US" b="1" kern="0" dirty="0">
                <a:solidFill>
                  <a:srgbClr val="FFFFFF"/>
                </a:solidFill>
                <a:latin typeface="Calibri"/>
              </a:rPr>
              <a:t>treatment of complex</a:t>
            </a:r>
            <a:r>
              <a:rPr lang="sv-SE" b="1" kern="0" dirty="0">
                <a:solidFill>
                  <a:srgbClr val="FFFFFF"/>
                </a:solidFill>
                <a:latin typeface="Calibri"/>
              </a:rPr>
              <a:t>regional pain syndrome.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8F8F8"/>
              </a:buClr>
              <a:buSzPct val="70000"/>
              <a:defRPr/>
            </a:pPr>
            <a:r>
              <a:rPr lang="sv-SE" b="1" i="1" kern="0" dirty="0">
                <a:solidFill>
                  <a:srgbClr val="FFFFFF"/>
                </a:solidFill>
                <a:latin typeface="Calibri"/>
              </a:rPr>
              <a:t>J Int Med Res 2004, 32:258–262</a:t>
            </a:r>
            <a:endParaRPr lang="en-US" kern="0" dirty="0">
              <a:solidFill>
                <a:srgbClr val="FFFFFF"/>
              </a:solidFill>
              <a:latin typeface="Calibri"/>
            </a:endParaRPr>
          </a:p>
          <a:p>
            <a:pPr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t="9592"/>
          <a:stretch/>
        </p:blipFill>
        <p:spPr>
          <a:xfrm>
            <a:off x="685800" y="2734056"/>
            <a:ext cx="3808987" cy="290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2737104"/>
            <a:ext cx="3956304" cy="290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4550" y="434975"/>
            <a:ext cx="7912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CA" sz="4000" b="1" cap="all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HBOT and Trigeminal Neuralgia</a:t>
            </a:r>
            <a:endParaRPr lang="en-US" sz="4000" b="1" cap="all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609600" y="11430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en-US" sz="2400"/>
              <a:t>RCT, 42 patients treated with carbamazepine</a:t>
            </a:r>
          </a:p>
          <a:p>
            <a:pPr marL="285750" indent="-285750">
              <a:lnSpc>
                <a:spcPct val="150000"/>
              </a:lnSpc>
              <a:buClr>
                <a:srgbClr val="FFFF66"/>
              </a:buClr>
              <a:buSzPct val="130000"/>
              <a:buFont typeface="Wingdings" pitchFamily="2" charset="2"/>
              <a:buChar char="§"/>
            </a:pPr>
            <a:r>
              <a:rPr lang="en-US" sz="2400"/>
              <a:t>HBO 1.8 ATA,  70 min x 10 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267200" y="5969000"/>
            <a:ext cx="4648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F66"/>
              </a:buClr>
            </a:pPr>
            <a:r>
              <a:rPr lang="en-US"/>
              <a:t>Gu N., et al,Eur J Pain 2012;16: 1094–1105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66"/>
                </a:solidFill>
                <a:effectLst/>
              </a:rPr>
              <a:t>HBOT </a:t>
            </a:r>
            <a:r>
              <a:rPr lang="en-US" dirty="0" smtClean="0">
                <a:solidFill>
                  <a:srgbClr val="FFFF66"/>
                </a:solidFill>
                <a:effectLst/>
              </a:rPr>
              <a:t>and Pain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125" t="18712" r="2253" b="15535"/>
          <a:stretch/>
        </p:blipFill>
        <p:spPr>
          <a:xfrm>
            <a:off x="3387141" y="3167359"/>
            <a:ext cx="2459544" cy="1367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" name="Elbow Connector 3"/>
          <p:cNvCxnSpPr/>
          <p:nvPr/>
        </p:nvCxnSpPr>
        <p:spPr bwMode="auto">
          <a:xfrm rot="16200000" flipH="1">
            <a:off x="5341144" y="4450556"/>
            <a:ext cx="1336675" cy="1198563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460500" y="5953125"/>
            <a:ext cx="1725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Serotonin</a:t>
            </a:r>
            <a:endParaRPr lang="en-US"/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3721100" y="5953125"/>
            <a:ext cx="222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Substance P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540500" y="5953125"/>
            <a:ext cx="110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TNF</a:t>
            </a:r>
            <a:r>
              <a:rPr lang="el-GR" sz="2800"/>
              <a:t>α</a:t>
            </a:r>
            <a:endParaRPr lang="en-CA" sz="2800"/>
          </a:p>
        </p:txBody>
      </p:sp>
      <p:cxnSp>
        <p:nvCxnSpPr>
          <p:cNvPr id="8" name="Elbow Connector 7"/>
          <p:cNvCxnSpPr/>
          <p:nvPr/>
        </p:nvCxnSpPr>
        <p:spPr bwMode="auto">
          <a:xfrm rot="5400000">
            <a:off x="2365375" y="4610100"/>
            <a:ext cx="1406525" cy="1025525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 bwMode="auto">
          <a:xfrm rot="5400000">
            <a:off x="3980657" y="4950618"/>
            <a:ext cx="1308100" cy="227013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 bwMode="auto">
          <a:xfrm rot="16200000" flipV="1">
            <a:off x="2429669" y="2015332"/>
            <a:ext cx="1317625" cy="985837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 bwMode="auto">
          <a:xfrm rot="5400000" flipH="1" flipV="1">
            <a:off x="4991894" y="2121694"/>
            <a:ext cx="1382712" cy="838200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 bwMode="auto">
          <a:xfrm rot="10800000" flipV="1">
            <a:off x="1109663" y="4116388"/>
            <a:ext cx="2471737" cy="257175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4016375" y="1228725"/>
            <a:ext cx="72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NO</a:t>
            </a:r>
            <a:endParaRPr lang="en-US"/>
          </a:p>
        </p:txBody>
      </p:sp>
      <p:sp>
        <p:nvSpPr>
          <p:cNvPr id="39949" name="TextBox 16"/>
          <p:cNvSpPr txBox="1">
            <a:spLocks noChangeArrowheads="1"/>
          </p:cNvSpPr>
          <p:nvPr/>
        </p:nvSpPr>
        <p:spPr bwMode="auto">
          <a:xfrm>
            <a:off x="460375" y="2755900"/>
            <a:ext cx="17367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Tissue O</a:t>
            </a:r>
            <a:r>
              <a:rPr lang="en-US"/>
              <a:t>2</a:t>
            </a:r>
            <a:endParaRPr lang="en-US" sz="1200"/>
          </a:p>
        </p:txBody>
      </p:sp>
      <p:sp>
        <p:nvSpPr>
          <p:cNvPr id="39950" name="TextBox 21"/>
          <p:cNvSpPr txBox="1">
            <a:spLocks noChangeArrowheads="1"/>
          </p:cNvSpPr>
          <p:nvPr/>
        </p:nvSpPr>
        <p:spPr bwMode="auto">
          <a:xfrm>
            <a:off x="460375" y="3776663"/>
            <a:ext cx="1828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Tissue pH</a:t>
            </a:r>
            <a:endParaRPr lang="en-US"/>
          </a:p>
        </p:txBody>
      </p:sp>
      <p:cxnSp>
        <p:nvCxnSpPr>
          <p:cNvPr id="26" name="Elbow Connector 25"/>
          <p:cNvCxnSpPr/>
          <p:nvPr/>
        </p:nvCxnSpPr>
        <p:spPr bwMode="auto">
          <a:xfrm rot="10800000">
            <a:off x="1066800" y="3287713"/>
            <a:ext cx="2514600" cy="436562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952" name="TextBox 34"/>
          <p:cNvSpPr txBox="1">
            <a:spLocks noChangeArrowheads="1"/>
          </p:cNvSpPr>
          <p:nvPr/>
        </p:nvSpPr>
        <p:spPr bwMode="auto">
          <a:xfrm>
            <a:off x="1665288" y="1228725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Dinorphin</a:t>
            </a:r>
            <a:endParaRPr lang="en-US"/>
          </a:p>
        </p:txBody>
      </p:sp>
      <p:cxnSp>
        <p:nvCxnSpPr>
          <p:cNvPr id="36" name="Elbow Connector 35"/>
          <p:cNvCxnSpPr>
            <a:stCxn id="3" idx="0"/>
            <a:endCxn id="39948" idx="2"/>
          </p:cNvCxnSpPr>
          <p:nvPr/>
        </p:nvCxnSpPr>
        <p:spPr bwMode="auto">
          <a:xfrm rot="16200000" flipV="1">
            <a:off x="3790156" y="2340769"/>
            <a:ext cx="1414463" cy="238125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 bwMode="auto">
          <a:xfrm flipV="1">
            <a:off x="5683250" y="2895600"/>
            <a:ext cx="2241550" cy="544513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955" name="TextBox 45"/>
          <p:cNvSpPr txBox="1">
            <a:spLocks noChangeArrowheads="1"/>
          </p:cNvSpPr>
          <p:nvPr/>
        </p:nvSpPr>
        <p:spPr bwMode="auto">
          <a:xfrm>
            <a:off x="5195888" y="1217613"/>
            <a:ext cx="2824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Opioid receptors</a:t>
            </a:r>
            <a:endParaRPr lang="en-US"/>
          </a:p>
        </p:txBody>
      </p:sp>
      <p:sp>
        <p:nvSpPr>
          <p:cNvPr id="39956" name="TextBox 46"/>
          <p:cNvSpPr txBox="1">
            <a:spLocks noChangeArrowheads="1"/>
          </p:cNvSpPr>
          <p:nvPr/>
        </p:nvSpPr>
        <p:spPr bwMode="auto">
          <a:xfrm>
            <a:off x="6875463" y="1858963"/>
            <a:ext cx="2828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NMDA </a:t>
            </a:r>
          </a:p>
          <a:p>
            <a:pPr>
              <a:buClr>
                <a:srgbClr val="FFFF66"/>
              </a:buClr>
            </a:pPr>
            <a:r>
              <a:rPr lang="en-US" sz="2800"/>
              <a:t>receptors</a:t>
            </a:r>
            <a:endParaRPr lang="en-US"/>
          </a:p>
        </p:txBody>
      </p:sp>
      <p:sp>
        <p:nvSpPr>
          <p:cNvPr id="39957" name="TextBox 47"/>
          <p:cNvSpPr txBox="1">
            <a:spLocks noChangeArrowheads="1"/>
          </p:cNvSpPr>
          <p:nvPr/>
        </p:nvSpPr>
        <p:spPr bwMode="auto">
          <a:xfrm>
            <a:off x="6845300" y="4267200"/>
            <a:ext cx="224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</a:pPr>
            <a:r>
              <a:rPr lang="en-US" sz="2800"/>
              <a:t>Inflammation</a:t>
            </a:r>
            <a:endParaRPr lang="en-US"/>
          </a:p>
        </p:txBody>
      </p:sp>
      <p:cxnSp>
        <p:nvCxnSpPr>
          <p:cNvPr id="49" name="Elbow Connector 48"/>
          <p:cNvCxnSpPr/>
          <p:nvPr/>
        </p:nvCxnSpPr>
        <p:spPr bwMode="auto">
          <a:xfrm>
            <a:off x="5729288" y="3987800"/>
            <a:ext cx="2290762" cy="258763"/>
          </a:xfrm>
          <a:prstGeom prst="bentConnector3">
            <a:avLst/>
          </a:prstGeom>
          <a:ln>
            <a:headEnd type="none" w="med" len="med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959" name="Down Arrow 21526"/>
          <p:cNvSpPr>
            <a:spLocks noChangeArrowheads="1"/>
          </p:cNvSpPr>
          <p:nvPr/>
        </p:nvSpPr>
        <p:spPr bwMode="auto">
          <a:xfrm>
            <a:off x="6629400" y="4410075"/>
            <a:ext cx="250825" cy="301625"/>
          </a:xfrm>
          <a:prstGeom prst="downArrow">
            <a:avLst>
              <a:gd name="adj1" fmla="val 50000"/>
              <a:gd name="adj2" fmla="val 502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0" name="Down Arrow 62"/>
          <p:cNvSpPr>
            <a:spLocks noChangeArrowheads="1"/>
          </p:cNvSpPr>
          <p:nvPr/>
        </p:nvSpPr>
        <p:spPr bwMode="auto">
          <a:xfrm>
            <a:off x="6346825" y="6065838"/>
            <a:ext cx="250825" cy="300037"/>
          </a:xfrm>
          <a:prstGeom prst="downArrow">
            <a:avLst>
              <a:gd name="adj1" fmla="val 50000"/>
              <a:gd name="adj2" fmla="val 49936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1" name="Down Arrow 63"/>
          <p:cNvSpPr>
            <a:spLocks noChangeArrowheads="1"/>
          </p:cNvSpPr>
          <p:nvPr/>
        </p:nvSpPr>
        <p:spPr bwMode="auto">
          <a:xfrm>
            <a:off x="3467100" y="6100763"/>
            <a:ext cx="250825" cy="301625"/>
          </a:xfrm>
          <a:prstGeom prst="downArrow">
            <a:avLst>
              <a:gd name="adj1" fmla="val 50000"/>
              <a:gd name="adj2" fmla="val 502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2" name="Down Arrow 64"/>
          <p:cNvSpPr>
            <a:spLocks noChangeArrowheads="1"/>
          </p:cNvSpPr>
          <p:nvPr/>
        </p:nvSpPr>
        <p:spPr bwMode="auto">
          <a:xfrm flipV="1">
            <a:off x="228600" y="2867025"/>
            <a:ext cx="250825" cy="300038"/>
          </a:xfrm>
          <a:prstGeom prst="downArrow">
            <a:avLst>
              <a:gd name="adj1" fmla="val 50000"/>
              <a:gd name="adj2" fmla="val 49936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3" name="Down Arrow 65"/>
          <p:cNvSpPr>
            <a:spLocks noChangeArrowheads="1"/>
          </p:cNvSpPr>
          <p:nvPr/>
        </p:nvSpPr>
        <p:spPr bwMode="auto">
          <a:xfrm flipV="1">
            <a:off x="228600" y="3862388"/>
            <a:ext cx="250825" cy="300037"/>
          </a:xfrm>
          <a:prstGeom prst="downArrow">
            <a:avLst>
              <a:gd name="adj1" fmla="val 50000"/>
              <a:gd name="adj2" fmla="val 49936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4" name="Down Arrow 66"/>
          <p:cNvSpPr>
            <a:spLocks noChangeArrowheads="1"/>
          </p:cNvSpPr>
          <p:nvPr/>
        </p:nvSpPr>
        <p:spPr bwMode="auto">
          <a:xfrm flipV="1">
            <a:off x="1249363" y="6054725"/>
            <a:ext cx="250825" cy="301625"/>
          </a:xfrm>
          <a:prstGeom prst="downArrow">
            <a:avLst>
              <a:gd name="adj1" fmla="val 50000"/>
              <a:gd name="adj2" fmla="val 502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5" name="Down Arrow 67"/>
          <p:cNvSpPr>
            <a:spLocks noChangeArrowheads="1"/>
          </p:cNvSpPr>
          <p:nvPr/>
        </p:nvSpPr>
        <p:spPr bwMode="auto">
          <a:xfrm flipV="1">
            <a:off x="1414463" y="1312863"/>
            <a:ext cx="250825" cy="300037"/>
          </a:xfrm>
          <a:prstGeom prst="downArrow">
            <a:avLst>
              <a:gd name="adj1" fmla="val 50000"/>
              <a:gd name="adj2" fmla="val 49936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  <p:sp>
        <p:nvSpPr>
          <p:cNvPr id="39966" name="Down Arrow 68"/>
          <p:cNvSpPr>
            <a:spLocks noChangeArrowheads="1"/>
          </p:cNvSpPr>
          <p:nvPr/>
        </p:nvSpPr>
        <p:spPr bwMode="auto">
          <a:xfrm flipV="1">
            <a:off x="3797300" y="1312863"/>
            <a:ext cx="250825" cy="300037"/>
          </a:xfrm>
          <a:prstGeom prst="downArrow">
            <a:avLst>
              <a:gd name="adj1" fmla="val 50000"/>
              <a:gd name="adj2" fmla="val 49936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CA" u="sng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611438"/>
            <a:ext cx="4572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kern="0" dirty="0">
                <a:solidFill>
                  <a:srgbClr val="FFFF66"/>
                </a:solidFill>
                <a:latin typeface="Calibri"/>
                <a:ea typeface="+mj-ea"/>
                <a:cs typeface="+mj-cs"/>
              </a:rPr>
              <a:t>Thank you!</a:t>
            </a:r>
            <a:endParaRPr lang="en-C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38413" y="4379913"/>
            <a:ext cx="41227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>
                <a:latin typeface="+mn-lt"/>
              </a:rPr>
              <a:t>rita.katznelson@uhn.ca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HBOT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Unique </a:t>
            </a:r>
            <a:r>
              <a:rPr lang="en-US" dirty="0" smtClean="0"/>
              <a:t>intervention</a:t>
            </a:r>
          </a:p>
          <a:p>
            <a:pPr eaLnBrk="1" hangingPunct="1">
              <a:buClr>
                <a:srgbClr val="FFFF66"/>
              </a:buClr>
              <a:defRPr/>
            </a:pPr>
            <a:endParaRPr lang="en-US" dirty="0" smtClean="0"/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Poorly understood mechanism of </a:t>
            </a:r>
            <a:r>
              <a:rPr lang="en-US" dirty="0" smtClean="0"/>
              <a:t>action</a:t>
            </a:r>
          </a:p>
          <a:p>
            <a:pPr eaLnBrk="1" hangingPunct="1">
              <a:buClr>
                <a:srgbClr val="FFFF66"/>
              </a:buClr>
              <a:defRPr/>
            </a:pPr>
            <a:endParaRPr lang="en-US" dirty="0" smtClean="0"/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Increased use in a number of areas of medical practice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91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Definition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   Undersea and Hyperbaric Medical Society: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    Hyperbaric oxygen (HBO</a:t>
            </a:r>
            <a:r>
              <a:rPr lang="en-US" baseline="-25000" dirty="0" smtClean="0"/>
              <a:t>2</a:t>
            </a:r>
            <a:r>
              <a:rPr lang="en-US" dirty="0" smtClean="0"/>
              <a:t>) is a treatment, in which a patient breathes 100% oxygen intermittently while inside a treatment chamber at a pressure higher than sea level pressure  ( &gt; 1.4 ATA)</a:t>
            </a:r>
          </a:p>
        </p:txBody>
      </p:sp>
    </p:spTree>
    <p:extLst>
      <p:ext uri="{BB962C8B-B14F-4D97-AF65-F5344CB8AC3E}">
        <p14:creationId xmlns:p14="http://schemas.microsoft.com/office/powerpoint/2010/main" val="246386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66"/>
                </a:solidFill>
              </a:rPr>
              <a:t>Multiplace</a:t>
            </a:r>
            <a:r>
              <a:rPr lang="en-US" dirty="0" smtClean="0">
                <a:solidFill>
                  <a:srgbClr val="FFFF66"/>
                </a:solidFill>
              </a:rPr>
              <a:t> chamber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Several patients at the same time/critically ill patients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Needs inside observer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 Patients in a </a:t>
            </a:r>
            <a:r>
              <a:rPr lang="en-US" dirty="0" err="1" smtClean="0"/>
              <a:t>multiplace</a:t>
            </a:r>
            <a:r>
              <a:rPr lang="en-US" dirty="0" smtClean="0"/>
              <a:t> chamber breathe 100% oxygen via a mask ,close-fitting plastic hood, ETT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Pressure up to 6 ATA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rcRect l="6422" t="4497" r="3493" b="2762"/>
          <a:stretch>
            <a:fillRect/>
          </a:stretch>
        </p:blipFill>
        <p:spPr bwMode="auto">
          <a:xfrm>
            <a:off x="4953000" y="3940175"/>
            <a:ext cx="38211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8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66"/>
                </a:solidFill>
              </a:rPr>
              <a:t>Monoplace</a:t>
            </a:r>
            <a:r>
              <a:rPr lang="en-US" dirty="0" smtClean="0">
                <a:solidFill>
                  <a:srgbClr val="FFFF66"/>
                </a:solidFill>
              </a:rPr>
              <a:t> chamber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Single patient, chronic conditions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Chamber is pressurized with 100% O2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Air masks used for air breaks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Medical personnel is outside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IV lines and ventilation ducts  can penetrate through the hull.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495800"/>
            <a:ext cx="2971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6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History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1662- England, </a:t>
            </a:r>
            <a:r>
              <a:rPr lang="en-US" dirty="0" err="1" smtClean="0"/>
              <a:t>Henshaw</a:t>
            </a:r>
            <a:r>
              <a:rPr lang="en-US" dirty="0" smtClean="0"/>
              <a:t> : first hyperbaric chamber 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1837- France, </a:t>
            </a:r>
            <a:r>
              <a:rPr lang="en-US" dirty="0" err="1" smtClean="0"/>
              <a:t>Pravaz</a:t>
            </a:r>
            <a:r>
              <a:rPr lang="en-US" dirty="0" smtClean="0"/>
              <a:t> : large hyperbaric chamber to treat tuberculosis, laryngitis, </a:t>
            </a:r>
            <a:r>
              <a:rPr lang="en-US" dirty="0" err="1" smtClean="0"/>
              <a:t>tracheitis</a:t>
            </a:r>
            <a:r>
              <a:rPr lang="en-US" dirty="0" smtClean="0"/>
              <a:t> and pertussis, deafness, cholera, rickets, menorrhagia , conjunctivitis</a:t>
            </a:r>
          </a:p>
          <a:p>
            <a:pPr eaLnBrk="1" hangingPunct="1">
              <a:buClr>
                <a:srgbClr val="FFFF66"/>
              </a:buClr>
              <a:defRPr/>
            </a:pPr>
            <a:r>
              <a:rPr lang="en-US" dirty="0" smtClean="0"/>
              <a:t>1877 -Fontaine :first mobile hyperbaric operating theatre </a:t>
            </a:r>
          </a:p>
        </p:txBody>
      </p:sp>
    </p:spTree>
    <p:extLst>
      <p:ext uri="{BB962C8B-B14F-4D97-AF65-F5344CB8AC3E}">
        <p14:creationId xmlns:p14="http://schemas.microsoft.com/office/powerpoint/2010/main" val="385219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/>
              <a:t>1860-Oshawa: The first hyperbaric chamber in North America</a:t>
            </a:r>
          </a:p>
          <a:p>
            <a:pPr eaLnBrk="1" fontAlgn="auto" hangingPunct="1">
              <a:spcAft>
                <a:spcPts val="0"/>
              </a:spcAft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/>
              <a:t>1928 -Cunningham: biggest hyperbaric chamber in the world. </a:t>
            </a:r>
          </a:p>
          <a:p>
            <a:pPr eaLnBrk="1" fontAlgn="auto" hangingPunct="1">
              <a:spcAft>
                <a:spcPts val="0"/>
              </a:spcAft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/>
              <a:t>1956- </a:t>
            </a:r>
            <a:r>
              <a:rPr lang="en-US" dirty="0" err="1" smtClean="0"/>
              <a:t>Boerema</a:t>
            </a:r>
            <a:r>
              <a:rPr lang="en-US" dirty="0" smtClean="0"/>
              <a:t> : hyperbaric oxygen in cardiopulmonary surgery</a:t>
            </a:r>
          </a:p>
          <a:p>
            <a:pPr eaLnBrk="1" fontAlgn="auto" hangingPunct="1">
              <a:spcAft>
                <a:spcPts val="0"/>
              </a:spcAft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/>
              <a:t>1959 - </a:t>
            </a:r>
            <a:r>
              <a:rPr lang="en-US" dirty="0" err="1" smtClean="0"/>
              <a:t>Brummelkamp</a:t>
            </a:r>
            <a:r>
              <a:rPr lang="en-US" dirty="0" smtClean="0"/>
              <a:t>: anaerobic infections were inhibited by hyperbaric therapy.</a:t>
            </a:r>
          </a:p>
          <a:p>
            <a:pPr eaLnBrk="1" fontAlgn="auto" hangingPunct="1">
              <a:spcAft>
                <a:spcPts val="0"/>
              </a:spcAft>
              <a:buClr>
                <a:srgbClr val="FFFF66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/>
              <a:t>1962- Smith and Sharp: benefits of HBO in carbon monoxide poisoning.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6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8F8F8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</TotalTime>
  <Words>1416</Words>
  <Application>Microsoft Macintosh PowerPoint</Application>
  <PresentationFormat>On-screen Show (4:3)</PresentationFormat>
  <Paragraphs>242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Theme1</vt:lpstr>
      <vt:lpstr>Hyperbaric  Oxygen Therapy  and Pain</vt:lpstr>
      <vt:lpstr>Defining The Problem</vt:lpstr>
      <vt:lpstr>Objectives</vt:lpstr>
      <vt:lpstr>HBOT</vt:lpstr>
      <vt:lpstr>Definition</vt:lpstr>
      <vt:lpstr>Multiplace chamber</vt:lpstr>
      <vt:lpstr>Monoplace chamber</vt:lpstr>
      <vt:lpstr>History</vt:lpstr>
      <vt:lpstr>History</vt:lpstr>
      <vt:lpstr>Physics</vt:lpstr>
      <vt:lpstr>Physiology</vt:lpstr>
      <vt:lpstr>Physiology</vt:lpstr>
      <vt:lpstr>Indications</vt:lpstr>
      <vt:lpstr>Absolute Contraindications</vt:lpstr>
      <vt:lpstr>Relative Contraindications</vt:lpstr>
      <vt:lpstr>Relative Contraindications</vt:lpstr>
      <vt:lpstr>Complications</vt:lpstr>
      <vt:lpstr>HBOT and Pain</vt:lpstr>
      <vt:lpstr>HBOT and Pain</vt:lpstr>
      <vt:lpstr>HBOT and Inflammatory Pain</vt:lpstr>
      <vt:lpstr>Inflammatory Pain and HBOT</vt:lpstr>
      <vt:lpstr>HBOT and Nociceptive Pain</vt:lpstr>
      <vt:lpstr>HBOT and Nociceptive Pain</vt:lpstr>
      <vt:lpstr>HBOT and Nociceptive Pain</vt:lpstr>
      <vt:lpstr>HBOT and Neuropathic Pain</vt:lpstr>
      <vt:lpstr>HBOT and Neuropathic Pain</vt:lpstr>
      <vt:lpstr>HBOT and Pain</vt:lpstr>
      <vt:lpstr>HBOT and Human studies</vt:lpstr>
      <vt:lpstr>HBOT and Headache</vt:lpstr>
      <vt:lpstr>HBOT and Headache</vt:lpstr>
      <vt:lpstr>HBOT and Headache</vt:lpstr>
      <vt:lpstr>HBOT and Interstitial Cystitis</vt:lpstr>
      <vt:lpstr>HBOT and Fibromyalgia</vt:lpstr>
      <vt:lpstr>HBOT and Fibromyalgia</vt:lpstr>
      <vt:lpstr>HBOT and CRPS</vt:lpstr>
      <vt:lpstr>PowerPoint Presentation</vt:lpstr>
      <vt:lpstr>HBOT and Pain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Hyperbaric Oxygen Therapy</dc:title>
  <dc:creator>Rita</dc:creator>
  <cp:lastModifiedBy>Rita</cp:lastModifiedBy>
  <cp:revision>339</cp:revision>
  <dcterms:created xsi:type="dcterms:W3CDTF">2006-05-23T10:04:36Z</dcterms:created>
  <dcterms:modified xsi:type="dcterms:W3CDTF">2014-06-03T19:48:10Z</dcterms:modified>
</cp:coreProperties>
</file>