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5" r:id="rId4"/>
    <p:sldId id="266" r:id="rId5"/>
    <p:sldId id="268" r:id="rId6"/>
    <p:sldId id="269" r:id="rId7"/>
    <p:sldId id="270" r:id="rId8"/>
    <p:sldId id="267" r:id="rId9"/>
    <p:sldId id="297" r:id="rId10"/>
    <p:sldId id="278" r:id="rId11"/>
    <p:sldId id="279" r:id="rId12"/>
    <p:sldId id="280" r:id="rId13"/>
    <p:sldId id="281" r:id="rId14"/>
    <p:sldId id="284" r:id="rId15"/>
    <p:sldId id="294" r:id="rId16"/>
    <p:sldId id="282" r:id="rId17"/>
    <p:sldId id="296" r:id="rId18"/>
    <p:sldId id="300" r:id="rId19"/>
    <p:sldId id="291" r:id="rId20"/>
    <p:sldId id="292" r:id="rId21"/>
    <p:sldId id="275" r:id="rId22"/>
    <p:sldId id="298" r:id="rId23"/>
    <p:sldId id="301" r:id="rId24"/>
    <p:sldId id="287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66FF"/>
    <a:srgbClr val="0335D3"/>
    <a:srgbClr val="02279C"/>
    <a:srgbClr val="032DB5"/>
    <a:srgbClr val="022BAE"/>
    <a:srgbClr val="1B4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8651" autoAdjust="0"/>
  </p:normalViewPr>
  <p:slideViewPr>
    <p:cSldViewPr>
      <p:cViewPr varScale="1">
        <p:scale>
          <a:sx n="109" d="100"/>
          <a:sy n="109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A1B03E-2397-4026-85CB-97B5A2E9DC1E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1F6211-431F-43A0-9E54-7211808F1033}">
      <dgm:prSet phldrT="[Text]" custT="1"/>
      <dgm:spPr>
        <a:solidFill>
          <a:srgbClr val="0070C0"/>
        </a:solidFill>
        <a:ln w="9525"/>
      </dgm:spPr>
      <dgm:t>
        <a:bodyPr/>
        <a:lstStyle/>
        <a:p>
          <a:r>
            <a:rPr lang="en-US" sz="1400" b="1" dirty="0" smtClean="0"/>
            <a:t>DHHA</a:t>
          </a:r>
          <a:endParaRPr lang="en-US" sz="1000" b="1" dirty="0" smtClean="0"/>
        </a:p>
      </dgm:t>
    </dgm:pt>
    <dgm:pt modelId="{FD222A6B-00B0-42B6-83E9-8A05C365A852}" type="parTrans" cxnId="{4954B24C-8896-4C9B-8120-3B47B2F73620}">
      <dgm:prSet/>
      <dgm:spPr/>
      <dgm:t>
        <a:bodyPr/>
        <a:lstStyle/>
        <a:p>
          <a:endParaRPr lang="en-US"/>
        </a:p>
      </dgm:t>
    </dgm:pt>
    <dgm:pt modelId="{A2D2351B-EBD4-4338-8B8C-56E0B4254AC4}" type="sibTrans" cxnId="{4954B24C-8896-4C9B-8120-3B47B2F73620}">
      <dgm:prSet/>
      <dgm:spPr/>
      <dgm:t>
        <a:bodyPr/>
        <a:lstStyle/>
        <a:p>
          <a:endParaRPr lang="en-US"/>
        </a:p>
      </dgm:t>
    </dgm:pt>
    <dgm:pt modelId="{D77AD52B-78BF-48C1-8C05-315D92E5560A}">
      <dgm:prSet phldrT="[Text]" custT="1"/>
      <dgm:spPr>
        <a:solidFill>
          <a:srgbClr val="00B050"/>
        </a:solidFill>
        <a:ln w="9525">
          <a:solidFill>
            <a:schemeClr val="tx1"/>
          </a:solidFill>
        </a:ln>
      </dgm:spPr>
      <dgm:t>
        <a:bodyPr/>
        <a:lstStyle/>
        <a:p>
          <a:r>
            <a:rPr lang="en-US" sz="1200" b="1" dirty="0" smtClean="0"/>
            <a:t>RMPDC</a:t>
          </a:r>
          <a:endParaRPr lang="en-US" sz="900" b="1" dirty="0"/>
        </a:p>
      </dgm:t>
    </dgm:pt>
    <dgm:pt modelId="{42FBD0BD-21A9-47C2-90ED-EA4ECF6CF2C8}" type="parTrans" cxnId="{05631719-A8A1-4817-9DB7-7E907C170B44}">
      <dgm:prSet/>
      <dgm:spPr/>
      <dgm:t>
        <a:bodyPr/>
        <a:lstStyle/>
        <a:p>
          <a:endParaRPr lang="en-US"/>
        </a:p>
      </dgm:t>
    </dgm:pt>
    <dgm:pt modelId="{8FFACC6A-66D9-4212-BF46-EF6EF929FCB7}" type="sibTrans" cxnId="{05631719-A8A1-4817-9DB7-7E907C170B44}">
      <dgm:prSet/>
      <dgm:spPr/>
      <dgm:t>
        <a:bodyPr/>
        <a:lstStyle/>
        <a:p>
          <a:endParaRPr lang="en-US"/>
        </a:p>
      </dgm:t>
    </dgm:pt>
    <dgm:pt modelId="{471674A7-1A6E-49C1-A5BE-01B1225B6A29}">
      <dgm:prSet phldrT="[Text]" custT="1"/>
      <dgm:spPr>
        <a:solidFill>
          <a:srgbClr val="FFFF00"/>
        </a:solidFill>
        <a:ln w="9525">
          <a:solidFill>
            <a:schemeClr val="tx1"/>
          </a:solidFill>
        </a:ln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RADARS</a:t>
          </a:r>
        </a:p>
        <a:p>
          <a:r>
            <a:rPr lang="en-US" sz="1200" b="1" dirty="0" smtClean="0">
              <a:solidFill>
                <a:schemeClr val="tx1"/>
              </a:solidFill>
            </a:rPr>
            <a:t>System</a:t>
          </a:r>
          <a:endParaRPr lang="en-US" sz="1200" b="1" dirty="0">
            <a:solidFill>
              <a:schemeClr val="tx1"/>
            </a:solidFill>
          </a:endParaRPr>
        </a:p>
      </dgm:t>
    </dgm:pt>
    <dgm:pt modelId="{5AD1BDB3-5496-4489-B613-4DC1EC12677C}" type="parTrans" cxnId="{71E0A283-DA31-45F3-9E22-5F01E120B37A}">
      <dgm:prSet/>
      <dgm:spPr/>
      <dgm:t>
        <a:bodyPr/>
        <a:lstStyle/>
        <a:p>
          <a:endParaRPr lang="en-US"/>
        </a:p>
      </dgm:t>
    </dgm:pt>
    <dgm:pt modelId="{8A0DBEEB-7F4A-47B3-A00C-48017E401D1F}" type="sibTrans" cxnId="{71E0A283-DA31-45F3-9E22-5F01E120B37A}">
      <dgm:prSet/>
      <dgm:spPr/>
      <dgm:t>
        <a:bodyPr/>
        <a:lstStyle/>
        <a:p>
          <a:endParaRPr lang="en-US"/>
        </a:p>
      </dgm:t>
    </dgm:pt>
    <dgm:pt modelId="{C89B4F71-50CC-4D41-9C2E-D72C90D3726A}" type="pres">
      <dgm:prSet presAssocID="{6DA1B03E-2397-4026-85CB-97B5A2E9DC1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1A2DEF-FAAD-42DF-8BC7-E70034AFB619}" type="pres">
      <dgm:prSet presAssocID="{6DA1B03E-2397-4026-85CB-97B5A2E9DC1E}" presName="comp1" presStyleCnt="0"/>
      <dgm:spPr/>
    </dgm:pt>
    <dgm:pt modelId="{1A87ACC3-FD68-4F39-A611-DD23F73C5A94}" type="pres">
      <dgm:prSet presAssocID="{6DA1B03E-2397-4026-85CB-97B5A2E9DC1E}" presName="circle1" presStyleLbl="node1" presStyleIdx="0" presStyleCnt="3" custLinFactNeighborX="-373"/>
      <dgm:spPr/>
      <dgm:t>
        <a:bodyPr/>
        <a:lstStyle/>
        <a:p>
          <a:endParaRPr lang="en-US"/>
        </a:p>
      </dgm:t>
    </dgm:pt>
    <dgm:pt modelId="{3661354E-D14A-4900-B1FD-9A7DB54B9A42}" type="pres">
      <dgm:prSet presAssocID="{6DA1B03E-2397-4026-85CB-97B5A2E9DC1E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74930-E16E-4063-A383-D3DF1C420B4B}" type="pres">
      <dgm:prSet presAssocID="{6DA1B03E-2397-4026-85CB-97B5A2E9DC1E}" presName="comp2" presStyleCnt="0"/>
      <dgm:spPr/>
    </dgm:pt>
    <dgm:pt modelId="{A72BF745-7FEE-4478-A2CD-91CBA2211ED4}" type="pres">
      <dgm:prSet presAssocID="{6DA1B03E-2397-4026-85CB-97B5A2E9DC1E}" presName="circle2" presStyleLbl="node1" presStyleIdx="1" presStyleCnt="3"/>
      <dgm:spPr/>
      <dgm:t>
        <a:bodyPr/>
        <a:lstStyle/>
        <a:p>
          <a:endParaRPr lang="en-US"/>
        </a:p>
      </dgm:t>
    </dgm:pt>
    <dgm:pt modelId="{593C2378-EDC1-43B2-8DEB-00A8D3B0DA4D}" type="pres">
      <dgm:prSet presAssocID="{6DA1B03E-2397-4026-85CB-97B5A2E9DC1E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883B4-68D3-42B8-A8E7-A995117E2814}" type="pres">
      <dgm:prSet presAssocID="{6DA1B03E-2397-4026-85CB-97B5A2E9DC1E}" presName="comp3" presStyleCnt="0"/>
      <dgm:spPr/>
    </dgm:pt>
    <dgm:pt modelId="{73409A14-8C24-444D-83FC-F4C6BF4B1A7D}" type="pres">
      <dgm:prSet presAssocID="{6DA1B03E-2397-4026-85CB-97B5A2E9DC1E}" presName="circle3" presStyleLbl="node1" presStyleIdx="2" presStyleCnt="3"/>
      <dgm:spPr/>
      <dgm:t>
        <a:bodyPr/>
        <a:lstStyle/>
        <a:p>
          <a:endParaRPr lang="en-US"/>
        </a:p>
      </dgm:t>
    </dgm:pt>
    <dgm:pt modelId="{628487AF-73B8-4582-84F6-5FA362985CA5}" type="pres">
      <dgm:prSet presAssocID="{6DA1B03E-2397-4026-85CB-97B5A2E9DC1E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A59523-0390-45E6-996A-6D45FB080AD6}" type="presOf" srcId="{CA1F6211-431F-43A0-9E54-7211808F1033}" destId="{1A87ACC3-FD68-4F39-A611-DD23F73C5A94}" srcOrd="0" destOrd="0" presId="urn:microsoft.com/office/officeart/2005/8/layout/venn2"/>
    <dgm:cxn modelId="{71E0A283-DA31-45F3-9E22-5F01E120B37A}" srcId="{6DA1B03E-2397-4026-85CB-97B5A2E9DC1E}" destId="{471674A7-1A6E-49C1-A5BE-01B1225B6A29}" srcOrd="2" destOrd="0" parTransId="{5AD1BDB3-5496-4489-B613-4DC1EC12677C}" sibTransId="{8A0DBEEB-7F4A-47B3-A00C-48017E401D1F}"/>
    <dgm:cxn modelId="{108F7412-4BBF-4751-B2E0-5DA7333FEC64}" type="presOf" srcId="{6DA1B03E-2397-4026-85CB-97B5A2E9DC1E}" destId="{C89B4F71-50CC-4D41-9C2E-D72C90D3726A}" srcOrd="0" destOrd="0" presId="urn:microsoft.com/office/officeart/2005/8/layout/venn2"/>
    <dgm:cxn modelId="{631D2A06-1173-4BEF-A860-269DAE7EC3B0}" type="presOf" srcId="{471674A7-1A6E-49C1-A5BE-01B1225B6A29}" destId="{73409A14-8C24-444D-83FC-F4C6BF4B1A7D}" srcOrd="0" destOrd="0" presId="urn:microsoft.com/office/officeart/2005/8/layout/venn2"/>
    <dgm:cxn modelId="{F3DDA4D4-893D-4855-82F6-5953536D2068}" type="presOf" srcId="{CA1F6211-431F-43A0-9E54-7211808F1033}" destId="{3661354E-D14A-4900-B1FD-9A7DB54B9A42}" srcOrd="1" destOrd="0" presId="urn:microsoft.com/office/officeart/2005/8/layout/venn2"/>
    <dgm:cxn modelId="{4954B24C-8896-4C9B-8120-3B47B2F73620}" srcId="{6DA1B03E-2397-4026-85CB-97B5A2E9DC1E}" destId="{CA1F6211-431F-43A0-9E54-7211808F1033}" srcOrd="0" destOrd="0" parTransId="{FD222A6B-00B0-42B6-83E9-8A05C365A852}" sibTransId="{A2D2351B-EBD4-4338-8B8C-56E0B4254AC4}"/>
    <dgm:cxn modelId="{AEC3BCA1-1D1E-4613-9302-B0A47A114E30}" type="presOf" srcId="{471674A7-1A6E-49C1-A5BE-01B1225B6A29}" destId="{628487AF-73B8-4582-84F6-5FA362985CA5}" srcOrd="1" destOrd="0" presId="urn:microsoft.com/office/officeart/2005/8/layout/venn2"/>
    <dgm:cxn modelId="{05631719-A8A1-4817-9DB7-7E907C170B44}" srcId="{6DA1B03E-2397-4026-85CB-97B5A2E9DC1E}" destId="{D77AD52B-78BF-48C1-8C05-315D92E5560A}" srcOrd="1" destOrd="0" parTransId="{42FBD0BD-21A9-47C2-90ED-EA4ECF6CF2C8}" sibTransId="{8FFACC6A-66D9-4212-BF46-EF6EF929FCB7}"/>
    <dgm:cxn modelId="{43A72A21-438E-49E3-BB76-7B361DAFD34C}" type="presOf" srcId="{D77AD52B-78BF-48C1-8C05-315D92E5560A}" destId="{593C2378-EDC1-43B2-8DEB-00A8D3B0DA4D}" srcOrd="1" destOrd="0" presId="urn:microsoft.com/office/officeart/2005/8/layout/venn2"/>
    <dgm:cxn modelId="{3500A945-34BA-481F-80ED-86E2BF0FA822}" type="presOf" srcId="{D77AD52B-78BF-48C1-8C05-315D92E5560A}" destId="{A72BF745-7FEE-4478-A2CD-91CBA2211ED4}" srcOrd="0" destOrd="0" presId="urn:microsoft.com/office/officeart/2005/8/layout/venn2"/>
    <dgm:cxn modelId="{B7FD3D8B-E49D-41FE-B72C-AE658799345B}" type="presParOf" srcId="{C89B4F71-50CC-4D41-9C2E-D72C90D3726A}" destId="{4B1A2DEF-FAAD-42DF-8BC7-E70034AFB619}" srcOrd="0" destOrd="0" presId="urn:microsoft.com/office/officeart/2005/8/layout/venn2"/>
    <dgm:cxn modelId="{63879609-4B6F-4C87-A4D1-978E9C256F26}" type="presParOf" srcId="{4B1A2DEF-FAAD-42DF-8BC7-E70034AFB619}" destId="{1A87ACC3-FD68-4F39-A611-DD23F73C5A94}" srcOrd="0" destOrd="0" presId="urn:microsoft.com/office/officeart/2005/8/layout/venn2"/>
    <dgm:cxn modelId="{560E7287-5342-4B25-8255-F9EC79A2E8EA}" type="presParOf" srcId="{4B1A2DEF-FAAD-42DF-8BC7-E70034AFB619}" destId="{3661354E-D14A-4900-B1FD-9A7DB54B9A42}" srcOrd="1" destOrd="0" presId="urn:microsoft.com/office/officeart/2005/8/layout/venn2"/>
    <dgm:cxn modelId="{014212D1-4DF5-4F13-A9B1-34D2DC706AA2}" type="presParOf" srcId="{C89B4F71-50CC-4D41-9C2E-D72C90D3726A}" destId="{71A74930-E16E-4063-A383-D3DF1C420B4B}" srcOrd="1" destOrd="0" presId="urn:microsoft.com/office/officeart/2005/8/layout/venn2"/>
    <dgm:cxn modelId="{B201A5F7-6C43-4952-8C0A-85BF4B761853}" type="presParOf" srcId="{71A74930-E16E-4063-A383-D3DF1C420B4B}" destId="{A72BF745-7FEE-4478-A2CD-91CBA2211ED4}" srcOrd="0" destOrd="0" presId="urn:microsoft.com/office/officeart/2005/8/layout/venn2"/>
    <dgm:cxn modelId="{CEE208DC-F970-4A54-892C-D007E7E05A0D}" type="presParOf" srcId="{71A74930-E16E-4063-A383-D3DF1C420B4B}" destId="{593C2378-EDC1-43B2-8DEB-00A8D3B0DA4D}" srcOrd="1" destOrd="0" presId="urn:microsoft.com/office/officeart/2005/8/layout/venn2"/>
    <dgm:cxn modelId="{30345846-36D8-41AB-9F61-A5E36F58D553}" type="presParOf" srcId="{C89B4F71-50CC-4D41-9C2E-D72C90D3726A}" destId="{30D883B4-68D3-42B8-A8E7-A995117E2814}" srcOrd="2" destOrd="0" presId="urn:microsoft.com/office/officeart/2005/8/layout/venn2"/>
    <dgm:cxn modelId="{02029B03-B7F6-4DF1-9902-FB24CFF21A36}" type="presParOf" srcId="{30D883B4-68D3-42B8-A8E7-A995117E2814}" destId="{73409A14-8C24-444D-83FC-F4C6BF4B1A7D}" srcOrd="0" destOrd="0" presId="urn:microsoft.com/office/officeart/2005/8/layout/venn2"/>
    <dgm:cxn modelId="{A402DE41-B8D9-40CD-88F8-84B971C3EEB1}" type="presParOf" srcId="{30D883B4-68D3-42B8-A8E7-A995117E2814}" destId="{628487AF-73B8-4582-84F6-5FA362985CA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7ACC3-FD68-4F39-A611-DD23F73C5A94}">
      <dsp:nvSpPr>
        <dsp:cNvPr id="0" name=""/>
        <dsp:cNvSpPr/>
      </dsp:nvSpPr>
      <dsp:spPr>
        <a:xfrm>
          <a:off x="259857" y="0"/>
          <a:ext cx="2489200" cy="2489200"/>
        </a:xfrm>
        <a:prstGeom prst="ellipse">
          <a:avLst/>
        </a:prstGeom>
        <a:solidFill>
          <a:srgbClr val="0070C0"/>
        </a:solidFill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DHHA</a:t>
          </a:r>
          <a:endParaRPr lang="en-US" sz="1000" b="1" kern="1200" dirty="0" smtClean="0"/>
        </a:p>
      </dsp:txBody>
      <dsp:txXfrm>
        <a:off x="1069470" y="124459"/>
        <a:ext cx="869975" cy="373380"/>
      </dsp:txXfrm>
    </dsp:sp>
    <dsp:sp modelId="{A72BF745-7FEE-4478-A2CD-91CBA2211ED4}">
      <dsp:nvSpPr>
        <dsp:cNvPr id="0" name=""/>
        <dsp:cNvSpPr/>
      </dsp:nvSpPr>
      <dsp:spPr>
        <a:xfrm>
          <a:off x="580292" y="622299"/>
          <a:ext cx="1866900" cy="1866900"/>
        </a:xfrm>
        <a:prstGeom prst="ellipse">
          <a:avLst/>
        </a:prstGeom>
        <a:solidFill>
          <a:srgbClr val="00B050"/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RMPDC</a:t>
          </a:r>
          <a:endParaRPr lang="en-US" sz="900" b="1" kern="1200" dirty="0"/>
        </a:p>
      </dsp:txBody>
      <dsp:txXfrm>
        <a:off x="1078754" y="738981"/>
        <a:ext cx="869975" cy="350043"/>
      </dsp:txXfrm>
    </dsp:sp>
    <dsp:sp modelId="{73409A14-8C24-444D-83FC-F4C6BF4B1A7D}">
      <dsp:nvSpPr>
        <dsp:cNvPr id="0" name=""/>
        <dsp:cNvSpPr/>
      </dsp:nvSpPr>
      <dsp:spPr>
        <a:xfrm>
          <a:off x="891442" y="1244600"/>
          <a:ext cx="1244600" cy="1244600"/>
        </a:xfrm>
        <a:prstGeom prst="ellipse">
          <a:avLst/>
        </a:prstGeom>
        <a:solidFill>
          <a:srgbClr val="FFFF00"/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RADARS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System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1073709" y="1555750"/>
        <a:ext cx="880065" cy="622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79894-F7A3-4570-8999-BC6DFF157AAC}" type="datetimeFigureOut">
              <a:rPr lang="en-US" smtClean="0"/>
              <a:t>2015/02/10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33C70-A949-4FC5-9B3F-646D93FF6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9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33C70-A949-4FC5-9B3F-646D93FF691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37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IN:</a:t>
            </a:r>
          </a:p>
          <a:p>
            <a:r>
              <a:rPr lang="en-US" dirty="0" smtClean="0"/>
              <a:t>EXPLAIN:</a:t>
            </a:r>
          </a:p>
          <a:p>
            <a:r>
              <a:rPr lang="en-US" dirty="0" smtClean="0"/>
              <a:t>OBS:</a:t>
            </a:r>
          </a:p>
          <a:p>
            <a:r>
              <a:rPr lang="en-US" dirty="0" smtClean="0"/>
              <a:t>OUT: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BCBB0F-8403-4C4A-A127-8F9D6E54292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B32B98-9264-484D-A950-0424D3E0CD4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Slide shows trends in 6 opioid analgesics (</a:t>
            </a:r>
            <a:r>
              <a:rPr lang="en-US" dirty="0" smtClean="0"/>
              <a:t>oxycodone, hydrocodone, hydromorphone, fentanyl, morphine, and tramadol</a:t>
            </a:r>
            <a:r>
              <a:rPr lang="en-US" altLang="en-US" dirty="0" smtClean="0"/>
              <a:t>)</a:t>
            </a:r>
          </a:p>
          <a:p>
            <a:r>
              <a:rPr lang="en-US" dirty="0" smtClean="0"/>
              <a:t>IN:</a:t>
            </a:r>
          </a:p>
          <a:p>
            <a:r>
              <a:rPr lang="en-US" dirty="0" smtClean="0"/>
              <a:t>EXPLAIN:</a:t>
            </a:r>
          </a:p>
          <a:p>
            <a:r>
              <a:rPr lang="en-US" dirty="0" smtClean="0"/>
              <a:t>OBS:</a:t>
            </a:r>
          </a:p>
          <a:p>
            <a:r>
              <a:rPr lang="en-US" dirty="0" smtClean="0"/>
              <a:t>OUT: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8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defTabSz="948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defTabSz="948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defTabSz="948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defTabSz="948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defTabSz="948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defTabSz="948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defTabSz="948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defTabSz="948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F6354D5-B089-4712-96ED-C86476DF8E96}" type="slidenum">
              <a:rPr lang="en-US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IN:</a:t>
            </a:r>
          </a:p>
          <a:p>
            <a:r>
              <a:rPr lang="en-US" dirty="0" smtClean="0"/>
              <a:t>EXPLAIN:</a:t>
            </a:r>
          </a:p>
          <a:p>
            <a:r>
              <a:rPr lang="en-US" dirty="0" smtClean="0"/>
              <a:t>OBS:</a:t>
            </a:r>
          </a:p>
          <a:p>
            <a:r>
              <a:rPr lang="en-US" dirty="0" smtClean="0"/>
              <a:t>OUT: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8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defTabSz="948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defTabSz="948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defTabSz="948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defTabSz="948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defTabSz="948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defTabSz="948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defTabSz="948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defTabSz="948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C20B00F-430A-481F-BC2C-C3FC973D5812}" type="slidenum">
              <a:rPr lang="en-US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There are potentially 2 mechanisms by which ADFs could reduce abuse and diversion.</a:t>
            </a:r>
          </a:p>
          <a:p>
            <a:r>
              <a:rPr lang="en-US" dirty="0" smtClean="0"/>
              <a:t>OUT: Let’s see how the data address these mechanisms.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D7EC3F-B54A-4277-B89B-E3E93C32289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25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25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25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25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4D31415-AEA4-4752-827E-9C745D08B57B}" type="slidenum">
              <a:rPr lang="en-US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IN:</a:t>
            </a:r>
          </a:p>
          <a:p>
            <a:r>
              <a:rPr lang="en-US" dirty="0" smtClean="0"/>
              <a:t>EXPLAIN:</a:t>
            </a:r>
          </a:p>
          <a:p>
            <a:r>
              <a:rPr lang="en-US" dirty="0" smtClean="0"/>
              <a:t>OBS:</a:t>
            </a:r>
          </a:p>
          <a:p>
            <a:r>
              <a:rPr lang="en-US" dirty="0" smtClean="0"/>
              <a:t>OUT: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AF3D9C-2E57-42E8-83F1-490A57777E1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IN:</a:t>
            </a:r>
          </a:p>
          <a:p>
            <a:r>
              <a:rPr lang="en-US" dirty="0" smtClean="0"/>
              <a:t>EXPLAIN:</a:t>
            </a:r>
          </a:p>
          <a:p>
            <a:r>
              <a:rPr lang="en-US" dirty="0" smtClean="0"/>
              <a:t>OBS:</a:t>
            </a:r>
          </a:p>
          <a:p>
            <a:r>
              <a:rPr lang="en-US" dirty="0" smtClean="0"/>
              <a:t>OUT: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8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defTabSz="948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defTabSz="948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defTabSz="948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defTabSz="948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defTabSz="948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defTabSz="948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defTabSz="948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defTabSz="948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EF9ACD1-5836-404B-AC6E-AFA3C4C3C590}" type="slidenum">
              <a:rPr lang="en-US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Our point here is not to endorse ADFs, but to show how the data explain and reveal differences between two presumably similar products – Reformulated OxyContin and Opana ER.</a:t>
            </a:r>
          </a:p>
          <a:p>
            <a:r>
              <a:rPr lang="en-US" dirty="0" smtClean="0"/>
              <a:t>IN:</a:t>
            </a:r>
          </a:p>
          <a:p>
            <a:r>
              <a:rPr lang="en-US" dirty="0" smtClean="0"/>
              <a:t>EXPLAIN:</a:t>
            </a:r>
          </a:p>
          <a:p>
            <a:r>
              <a:rPr lang="en-US" dirty="0" smtClean="0"/>
              <a:t>OBS:</a:t>
            </a:r>
          </a:p>
          <a:p>
            <a:r>
              <a:rPr lang="en-US" dirty="0" smtClean="0"/>
              <a:t>OUT: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588079-D5E1-4372-A4B1-3A20A1E4442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There are potentially 2 mechanisms by which ADFs could reduce abuse and diversion.</a:t>
            </a:r>
          </a:p>
          <a:p>
            <a:r>
              <a:rPr lang="en-US" dirty="0" smtClean="0"/>
              <a:t>OUT: Let’s see how the data address these mechanisms.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D7EC3F-B54A-4277-B89B-E3E93C32289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IN: This slide shows the populations rates from RADARS system for reformulated OxyContin and Opana ER.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Explain slide: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“Mosaic” starting with PC Program.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Treatment programs are combined.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Reformulated OxyContin is the dark line and Opana is the light gray line.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The vertical line is the time the reformulated version of each drug was introduced.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Observations: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The patterns both show decreased in terms of population after introduction of a reformulated version.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Opana is lower in with each denominator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OUT: Let’s see what happens when we take availability into account.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8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defTabSz="948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defTabSz="948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defTabSz="948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defTabSz="948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defTabSz="948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defTabSz="948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defTabSz="948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defTabSz="948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B2E0C77-6C33-4E9E-B19E-1CD3ECD51A84}" type="slidenum">
              <a:rPr lang="en-US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IN: This slides shows the same data and adds the denominator of URDD – Unique Recipients of Dispensed Drug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EXPLAIN: Vertical line still shows introduction of the reformulated version of each drug.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OBS: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Using the URDD denominator, OxyContin has the same pattern as the population denominator, however the effect is attenuated slightly. This may be because the demand for OxyContin decreased.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Opana is endorsed at higher rates than OxyContin using the URDD denominator in each program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And brings more per dollar spent on the street.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But there is another surprising observation – The divergence in patterns for Opana. Opana goes down in PC and DD, but does not decrease in treatment programs.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If you just based decision on population denominator – Opana gets exclusivity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OUT: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8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defTabSz="948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defTabSz="948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defTabSz="948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defTabSz="948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defTabSz="948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defTabSz="948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defTabSz="948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defTabSz="948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9EC9947-A9D7-4D2D-8FA2-F138E2B72141}" type="slidenum">
              <a:rPr lang="en-US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IN:</a:t>
            </a:r>
          </a:p>
          <a:p>
            <a:r>
              <a:rPr lang="en-US" dirty="0" smtClean="0"/>
              <a:t>EXPLAIN:</a:t>
            </a:r>
          </a:p>
          <a:p>
            <a:r>
              <a:rPr lang="en-US" dirty="0" smtClean="0"/>
              <a:t>OBS:</a:t>
            </a:r>
          </a:p>
          <a:p>
            <a:r>
              <a:rPr lang="en-US" dirty="0" smtClean="0"/>
              <a:t>OUT: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86CEE9-30B9-4C17-948D-D90BD61CF62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2261-5940-4881-98FA-7C8BA5DEEB5F}" type="datetime1">
              <a:rPr lang="en-US" smtClean="0"/>
              <a:t>2015/02/10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004D-4173-4CBA-A4FE-F93450A69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58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263E-86B4-4604-BD2C-50E456E87E29}" type="datetime1">
              <a:rPr lang="en-US" smtClean="0"/>
              <a:t>2015/02/10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004D-4173-4CBA-A4FE-F93450A69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6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2741-FD8E-4EE4-A935-E23E14938466}" type="datetime1">
              <a:rPr lang="en-US" smtClean="0"/>
              <a:t>2015/02/10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004D-4173-4CBA-A4FE-F93450A69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6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F7F2-C74A-4F6E-B4CA-8AB71E28DD4E}" type="datetime1">
              <a:rPr lang="en-US" smtClean="0"/>
              <a:t>2015/02/10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004D-4173-4CBA-A4FE-F93450A69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98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90BB-18FC-44C1-AB34-C6573E0E8BC0}" type="datetime1">
              <a:rPr lang="en-US" smtClean="0"/>
              <a:t>2015/02/10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004D-4173-4CBA-A4FE-F93450A69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50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48EA-F290-4E79-99D6-EBE13DC4F4FD}" type="datetime1">
              <a:rPr lang="en-US" smtClean="0"/>
              <a:t>2015/02/10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004D-4173-4CBA-A4FE-F93450A69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13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7829-BC87-40C5-9B48-3BF2C8790C8E}" type="datetime1">
              <a:rPr lang="en-US" smtClean="0"/>
              <a:t>2015/02/10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004D-4173-4CBA-A4FE-F93450A69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46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5F61-94A0-484E-8A7F-2D4623E7F9AF}" type="datetime1">
              <a:rPr lang="en-US" smtClean="0"/>
              <a:t>2015/02/10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004D-4173-4CBA-A4FE-F93450A69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39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E793-26B8-40CB-BE09-9F42BEAA9B91}" type="datetime1">
              <a:rPr lang="en-US" smtClean="0"/>
              <a:t>2015/02/10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004D-4173-4CBA-A4FE-F93450A69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36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69E2-8E71-4E8D-BB27-A4714A5F42DA}" type="datetime1">
              <a:rPr lang="en-US" smtClean="0"/>
              <a:t>2015/02/10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004D-4173-4CBA-A4FE-F93450A69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58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693A-08A6-4C47-AB84-2A4A30E23D71}" type="datetime1">
              <a:rPr lang="en-US" smtClean="0"/>
              <a:t>2015/02/10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004D-4173-4CBA-A4FE-F93450A69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7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279C"/>
            </a:gs>
            <a:gs pos="77000">
              <a:srgbClr val="0335D3"/>
            </a:gs>
            <a:gs pos="100000">
              <a:srgbClr val="19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6EC32-56AC-4EE6-A41F-D3A9C69B306B}" type="datetime1">
              <a:rPr lang="en-US" smtClean="0"/>
              <a:t>2015/02/10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7004D-4173-4CBA-A4FE-F93450A69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81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9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jpeg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7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hyperlink" Target="http://www.topsecretwriters.com/2011/06/pharmaceutical-companies-are-turning-americans-into-drug-addicts/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http://upload.wikimedia.org/wikipedia/commons/1/13/Toronto_at_Dusk_-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52" y="0"/>
            <a:ext cx="9125447" cy="1752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Intersection of </a:t>
            </a:r>
            <a:r>
              <a:rPr lang="en-US" sz="3200" dirty="0" smtClean="0">
                <a:solidFill>
                  <a:schemeClr val="bg1"/>
                </a:solidFill>
              </a:rPr>
              <a:t>Two Public </a:t>
            </a:r>
            <a:r>
              <a:rPr lang="en-US" sz="3200" dirty="0">
                <a:solidFill>
                  <a:schemeClr val="bg1"/>
                </a:solidFill>
              </a:rPr>
              <a:t>Health Problems: 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Under </a:t>
            </a:r>
            <a:r>
              <a:rPr lang="en-US" sz="3200" dirty="0">
                <a:solidFill>
                  <a:schemeClr val="bg1"/>
                </a:solidFill>
              </a:rPr>
              <a:t>Treatment of Pain and 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Abuse </a:t>
            </a:r>
            <a:r>
              <a:rPr lang="en-US" sz="3200" dirty="0">
                <a:solidFill>
                  <a:schemeClr val="bg1"/>
                </a:solidFill>
              </a:rPr>
              <a:t>and Misuse of Pain Medications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867400"/>
            <a:ext cx="8001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Richard C. Dart, MD, PhD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Director, Rocky Mountain Poison and Drug Center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Professor, University of Colorado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004D-4173-4CBA-A4FE-F93450A69C0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2771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dirty="0" smtClean="0"/>
              <a:t>Abuse Deterrent Formulations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</p:spPr>
        <p:txBody>
          <a:bodyPr/>
          <a:lstStyle/>
          <a:p>
            <a:pPr algn="r">
              <a:defRPr/>
            </a:pPr>
            <a:r>
              <a:rPr lang="en-US" dirty="0" smtClean="0"/>
              <a:t>     </a:t>
            </a:r>
            <a:fld id="{12774572-F0CF-40FF-A897-EFE6B5B733DD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>
                <a:defRPr/>
              </a:pPr>
              <a:t>10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877888" y="1357313"/>
            <a:ext cx="4795838" cy="5202237"/>
            <a:chOff x="-1049338" y="1238216"/>
            <a:chExt cx="4795762" cy="5203029"/>
          </a:xfrm>
        </p:grpSpPr>
        <p:grpSp>
          <p:nvGrpSpPr>
            <p:cNvPr id="33813" name="Group 14"/>
            <p:cNvGrpSpPr>
              <a:grpSpLocks/>
            </p:cNvGrpSpPr>
            <p:nvPr/>
          </p:nvGrpSpPr>
          <p:grpSpPr bwMode="auto">
            <a:xfrm>
              <a:off x="-1049338" y="1238216"/>
              <a:ext cx="4795762" cy="4624645"/>
              <a:chOff x="-1371600" y="2209800"/>
              <a:chExt cx="4795762" cy="4624645"/>
            </a:xfrm>
          </p:grpSpPr>
          <p:pic>
            <p:nvPicPr>
              <p:cNvPr id="33815" name="Picture 2" descr="fig 153.gif (17584 octets)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8463" r="48463"/>
              <a:stretch>
                <a:fillRect/>
              </a:stretch>
            </p:blipFill>
            <p:spPr bwMode="auto">
              <a:xfrm>
                <a:off x="-1371600" y="2209800"/>
                <a:ext cx="4795762" cy="4624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16" name="TextBox 5"/>
              <p:cNvSpPr txBox="1">
                <a:spLocks noChangeArrowheads="1"/>
              </p:cNvSpPr>
              <p:nvPr/>
            </p:nvSpPr>
            <p:spPr bwMode="auto">
              <a:xfrm>
                <a:off x="1330548" y="2833782"/>
                <a:ext cx="1909467" cy="707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000" b="1" dirty="0"/>
                  <a:t>Swallow</a:t>
                </a:r>
              </a:p>
              <a:p>
                <a:pPr algn="ctr" eaLnBrk="1" hangingPunct="1"/>
                <a:r>
                  <a:rPr lang="en-US" sz="2000" b="1" dirty="0"/>
                  <a:t>Misuse/Abuse</a:t>
                </a:r>
              </a:p>
            </p:txBody>
          </p:sp>
          <p:sp>
            <p:nvSpPr>
              <p:cNvPr id="33817" name="TextBox 7"/>
              <p:cNvSpPr txBox="1">
                <a:spLocks noChangeArrowheads="1"/>
              </p:cNvSpPr>
              <p:nvPr/>
            </p:nvSpPr>
            <p:spPr bwMode="auto">
              <a:xfrm>
                <a:off x="1847848" y="4126468"/>
                <a:ext cx="778098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000" b="1" dirty="0"/>
                  <a:t>Chew</a:t>
                </a:r>
                <a:endParaRPr lang="en-US" b="1" dirty="0"/>
              </a:p>
            </p:txBody>
          </p:sp>
          <p:sp>
            <p:nvSpPr>
              <p:cNvPr id="33818" name="TextBox 8"/>
              <p:cNvSpPr txBox="1">
                <a:spLocks noChangeArrowheads="1"/>
              </p:cNvSpPr>
              <p:nvPr/>
            </p:nvSpPr>
            <p:spPr bwMode="auto">
              <a:xfrm>
                <a:off x="1847848" y="5136116"/>
                <a:ext cx="790601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000" b="1" dirty="0"/>
                  <a:t>Crush</a:t>
                </a:r>
                <a:endParaRPr lang="en-US" b="1" dirty="0"/>
              </a:p>
            </p:txBody>
          </p:sp>
          <p:sp>
            <p:nvSpPr>
              <p:cNvPr id="33819" name="TextBox 9"/>
              <p:cNvSpPr txBox="1">
                <a:spLocks noChangeArrowheads="1"/>
              </p:cNvSpPr>
              <p:nvPr/>
            </p:nvSpPr>
            <p:spPr bwMode="auto">
              <a:xfrm>
                <a:off x="1862136" y="5788580"/>
                <a:ext cx="76174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000" b="1" dirty="0"/>
                  <a:t>Snort</a:t>
                </a:r>
                <a:endParaRPr lang="en-US" b="1" dirty="0"/>
              </a:p>
            </p:txBody>
          </p:sp>
          <p:sp>
            <p:nvSpPr>
              <p:cNvPr id="33820" name="TextBox 10"/>
              <p:cNvSpPr txBox="1">
                <a:spLocks noChangeArrowheads="1"/>
              </p:cNvSpPr>
              <p:nvPr/>
            </p:nvSpPr>
            <p:spPr bwMode="auto">
              <a:xfrm>
                <a:off x="1858029" y="6348416"/>
                <a:ext cx="782587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000" b="1" dirty="0"/>
                  <a:t>Inject</a:t>
                </a:r>
                <a:endParaRPr lang="en-US" b="1" dirty="0"/>
              </a:p>
            </p:txBody>
          </p:sp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836" y="5491136"/>
              <a:ext cx="1311782" cy="950109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5" name="Title 4"/>
          <p:cNvSpPr>
            <a:spLocks noGrp="1"/>
          </p:cNvSpPr>
          <p:nvPr>
            <p:ph type="title"/>
          </p:nvPr>
        </p:nvSpPr>
        <p:spPr>
          <a:xfrm>
            <a:off x="5335588" y="160338"/>
            <a:ext cx="3733800" cy="1196975"/>
          </a:xfrm>
          <a:noFill/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Abuse Deterrent Formulations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2" name="Cloud 21"/>
          <p:cNvSpPr/>
          <p:nvPr/>
        </p:nvSpPr>
        <p:spPr>
          <a:xfrm>
            <a:off x="609600" y="49213"/>
            <a:ext cx="4189413" cy="197485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Population of People with Addiction Risk</a:t>
            </a:r>
          </a:p>
          <a:p>
            <a:pPr algn="ctr">
              <a:defRPr/>
            </a:pPr>
            <a:endParaRPr lang="en-US" sz="2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Exposed to Opioid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267200" y="2271713"/>
            <a:ext cx="1524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324600"/>
            <a:ext cx="457200" cy="261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5DA17AC-D89C-406A-91F0-F323F3F1E0D7}" type="slidenum">
              <a:rPr lang="en-US" sz="14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 smtClean="0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267200" y="3414713"/>
            <a:ext cx="3809435" cy="2670175"/>
            <a:chOff x="4221777" y="3295616"/>
            <a:chExt cx="3808175" cy="2670574"/>
          </a:xfrm>
        </p:grpSpPr>
        <p:grpSp>
          <p:nvGrpSpPr>
            <p:cNvPr id="33802" name="Group 29"/>
            <p:cNvGrpSpPr>
              <a:grpSpLocks/>
            </p:cNvGrpSpPr>
            <p:nvPr/>
          </p:nvGrpSpPr>
          <p:grpSpPr bwMode="auto">
            <a:xfrm>
              <a:off x="4221777" y="3295616"/>
              <a:ext cx="3808175" cy="2670574"/>
              <a:chOff x="4221777" y="4267200"/>
              <a:chExt cx="3808175" cy="2670574"/>
            </a:xfrm>
          </p:grpSpPr>
          <p:grpSp>
            <p:nvGrpSpPr>
              <p:cNvPr id="33804" name="Group 19"/>
              <p:cNvGrpSpPr>
                <a:grpSpLocks/>
              </p:cNvGrpSpPr>
              <p:nvPr/>
            </p:nvGrpSpPr>
            <p:grpSpPr bwMode="auto">
              <a:xfrm>
                <a:off x="4221777" y="4267200"/>
                <a:ext cx="1742498" cy="1752862"/>
                <a:chOff x="3899515" y="4267200"/>
                <a:chExt cx="1742498" cy="1752862"/>
              </a:xfrm>
            </p:grpSpPr>
            <p:cxnSp>
              <p:nvCxnSpPr>
                <p:cNvPr id="16" name="Straight Arrow Connector 15"/>
                <p:cNvCxnSpPr/>
                <p:nvPr/>
              </p:nvCxnSpPr>
              <p:spPr>
                <a:xfrm flipH="1">
                  <a:off x="3899515" y="5410371"/>
                  <a:ext cx="1742498" cy="0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 flipH="1">
                  <a:off x="3899515" y="4267200"/>
                  <a:ext cx="1523496" cy="0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H="1">
                  <a:off x="3899515" y="6020062"/>
                  <a:ext cx="1742498" cy="0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Right Brace 24"/>
              <p:cNvSpPr/>
              <p:nvPr/>
            </p:nvSpPr>
            <p:spPr>
              <a:xfrm>
                <a:off x="5745273" y="4267200"/>
                <a:ext cx="438005" cy="2670574"/>
              </a:xfrm>
              <a:prstGeom prst="rightBrace">
                <a:avLst/>
              </a:prstGeom>
              <a:ln w="349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806" name="TextBox 28"/>
              <p:cNvSpPr txBox="1">
                <a:spLocks noChangeArrowheads="1"/>
              </p:cNvSpPr>
              <p:nvPr/>
            </p:nvSpPr>
            <p:spPr bwMode="auto">
              <a:xfrm>
                <a:off x="6324600" y="5014743"/>
                <a:ext cx="1705352" cy="1200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b="1" dirty="0" smtClean="0">
                    <a:solidFill>
                      <a:schemeClr val="bg1"/>
                    </a:solidFill>
                  </a:rPr>
                  <a:t>Currently </a:t>
                </a:r>
                <a:endParaRPr lang="en-US" sz="2400" b="1" dirty="0">
                  <a:solidFill>
                    <a:schemeClr val="bg1"/>
                  </a:solidFill>
                </a:endParaRPr>
              </a:p>
              <a:p>
                <a:pPr eaLnBrk="1" hangingPunct="1"/>
                <a:r>
                  <a:rPr lang="en-US" sz="2400" b="1" dirty="0">
                    <a:solidFill>
                      <a:schemeClr val="bg1"/>
                    </a:solidFill>
                  </a:rPr>
                  <a:t>Approved </a:t>
                </a:r>
              </a:p>
              <a:p>
                <a:pPr eaLnBrk="1" hangingPunct="1"/>
                <a:r>
                  <a:rPr lang="en-US" sz="2400" b="1" dirty="0" smtClean="0">
                    <a:solidFill>
                      <a:schemeClr val="bg1"/>
                    </a:solidFill>
                  </a:rPr>
                  <a:t>ADFs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6" name="Straight Arrow Connector 25"/>
            <p:cNvCxnSpPr/>
            <p:nvPr/>
          </p:nvCxnSpPr>
          <p:spPr>
            <a:xfrm flipH="1">
              <a:off x="4245582" y="5958251"/>
              <a:ext cx="1523496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Down Arrow 30"/>
          <p:cNvSpPr/>
          <p:nvPr/>
        </p:nvSpPr>
        <p:spPr>
          <a:xfrm>
            <a:off x="2640013" y="1044575"/>
            <a:ext cx="46037" cy="21748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1006839" y="1578769"/>
            <a:ext cx="6132513" cy="1385887"/>
            <a:chOff x="2286000" y="457200"/>
            <a:chExt cx="7266427" cy="160020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2286000" y="2057400"/>
              <a:ext cx="3970859" cy="0"/>
            </a:xfrm>
            <a:prstGeom prst="line">
              <a:avLst/>
            </a:prstGeom>
            <a:ln w="762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Callout 31"/>
            <p:cNvSpPr/>
            <p:nvPr/>
          </p:nvSpPr>
          <p:spPr>
            <a:xfrm>
              <a:off x="6149208" y="457200"/>
              <a:ext cx="3403219" cy="1600200"/>
            </a:xfrm>
            <a:prstGeom prst="wedgeEllipseCallout">
              <a:avLst>
                <a:gd name="adj1" fmla="val -49753"/>
                <a:gd name="adj2" fmla="val 5171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Can ADFs Minimize Progression?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240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/>
        </p:nvSpPr>
        <p:spPr>
          <a:xfrm>
            <a:off x="1497013" y="304800"/>
            <a:ext cx="6122987" cy="6477000"/>
          </a:xfrm>
          <a:prstGeom prst="ellipse">
            <a:avLst/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rgbClr val="FFFFFF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63953"/>
            <a:ext cx="2106620" cy="20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itle 1"/>
          <p:cNvSpPr txBox="1">
            <a:spLocks/>
          </p:cNvSpPr>
          <p:nvPr/>
        </p:nvSpPr>
        <p:spPr bwMode="auto">
          <a:xfrm>
            <a:off x="166717" y="228600"/>
            <a:ext cx="8748684" cy="53340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innerShdw blurRad="114300">
              <a:srgbClr val="669900"/>
            </a:innerShdw>
          </a:effectLst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  <a:cs typeface="Arial" pitchFamily="34" charset="0"/>
              </a:rPr>
              <a:t>Mosaic Surveillance on Opana ER and OxyContin</a:t>
            </a:r>
          </a:p>
        </p:txBody>
      </p:sp>
      <p:grpSp>
        <p:nvGrpSpPr>
          <p:cNvPr id="34822" name="Group 1"/>
          <p:cNvGrpSpPr>
            <a:grpSpLocks/>
          </p:cNvGrpSpPr>
          <p:nvPr/>
        </p:nvGrpSpPr>
        <p:grpSpPr bwMode="auto">
          <a:xfrm>
            <a:off x="152400" y="1033463"/>
            <a:ext cx="4157663" cy="2490787"/>
            <a:chOff x="152400" y="1033463"/>
            <a:chExt cx="3938825" cy="2376668"/>
          </a:xfrm>
        </p:grpSpPr>
        <p:pic>
          <p:nvPicPr>
            <p:cNvPr id="3483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2" r="48392"/>
            <a:stretch>
              <a:fillRect/>
            </a:stretch>
          </p:blipFill>
          <p:spPr bwMode="auto">
            <a:xfrm>
              <a:off x="152400" y="1428931"/>
              <a:ext cx="2286000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836" name="TextBox 1"/>
            <p:cNvSpPr txBox="1">
              <a:spLocks noChangeArrowheads="1"/>
            </p:cNvSpPr>
            <p:nvPr/>
          </p:nvSpPr>
          <p:spPr bwMode="auto">
            <a:xfrm>
              <a:off x="609600" y="1033463"/>
              <a:ext cx="3481625" cy="2937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400" b="1" dirty="0"/>
                <a:t>Poison Center Program</a:t>
              </a:r>
            </a:p>
          </p:txBody>
        </p:sp>
      </p:grpSp>
      <p:sp>
        <p:nvSpPr>
          <p:cNvPr id="34834" name="TextBox 30"/>
          <p:cNvSpPr txBox="1">
            <a:spLocks noChangeArrowheads="1"/>
          </p:cNvSpPr>
          <p:nvPr/>
        </p:nvSpPr>
        <p:spPr bwMode="auto">
          <a:xfrm>
            <a:off x="598973" y="3654423"/>
            <a:ext cx="3711090" cy="30780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 dirty="0"/>
              <a:t>Treatment Programs COMBINED</a:t>
            </a:r>
          </a:p>
        </p:txBody>
      </p:sp>
      <p:grpSp>
        <p:nvGrpSpPr>
          <p:cNvPr id="34824" name="Group 2"/>
          <p:cNvGrpSpPr>
            <a:grpSpLocks/>
          </p:cNvGrpSpPr>
          <p:nvPr/>
        </p:nvGrpSpPr>
        <p:grpSpPr bwMode="auto">
          <a:xfrm>
            <a:off x="4724400" y="1063625"/>
            <a:ext cx="3810000" cy="2365375"/>
            <a:chOff x="4724400" y="1063625"/>
            <a:chExt cx="3810000" cy="2365375"/>
          </a:xfrm>
        </p:grpSpPr>
        <p:pic>
          <p:nvPicPr>
            <p:cNvPr id="3483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50987"/>
            <a:stretch>
              <a:fillRect/>
            </a:stretch>
          </p:blipFill>
          <p:spPr bwMode="auto">
            <a:xfrm>
              <a:off x="4724400" y="1468438"/>
              <a:ext cx="2163763" cy="1960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832" name="TextBox 31"/>
            <p:cNvSpPr txBox="1">
              <a:spLocks noChangeArrowheads="1"/>
            </p:cNvSpPr>
            <p:nvPr/>
          </p:nvSpPr>
          <p:spPr bwMode="auto">
            <a:xfrm>
              <a:off x="4833938" y="1063625"/>
              <a:ext cx="3700462" cy="3079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400" b="1" dirty="0"/>
                <a:t>Drug Diversion Program</a:t>
              </a:r>
            </a:p>
          </p:txBody>
        </p:sp>
      </p:grpSp>
      <p:sp>
        <p:nvSpPr>
          <p:cNvPr id="34825" name="TextBox 32"/>
          <p:cNvSpPr txBox="1">
            <a:spLocks noChangeArrowheads="1"/>
          </p:cNvSpPr>
          <p:nvPr/>
        </p:nvSpPr>
        <p:spPr bwMode="auto">
          <a:xfrm>
            <a:off x="4986338" y="3654425"/>
            <a:ext cx="1795462" cy="3079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 dirty="0"/>
              <a:t>StreetRx</a:t>
            </a:r>
          </a:p>
        </p:txBody>
      </p:sp>
      <p:sp>
        <p:nvSpPr>
          <p:cNvPr id="34826" name="TextBox 1"/>
          <p:cNvSpPr txBox="1">
            <a:spLocks noChangeArrowheads="1"/>
          </p:cNvSpPr>
          <p:nvPr/>
        </p:nvSpPr>
        <p:spPr bwMode="auto">
          <a:xfrm>
            <a:off x="1066800" y="1447800"/>
            <a:ext cx="982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/>
              <a:t>Population</a:t>
            </a:r>
          </a:p>
        </p:txBody>
      </p:sp>
      <p:sp>
        <p:nvSpPr>
          <p:cNvPr id="34827" name="TextBox 16"/>
          <p:cNvSpPr txBox="1">
            <a:spLocks noChangeArrowheads="1"/>
          </p:cNvSpPr>
          <p:nvPr/>
        </p:nvSpPr>
        <p:spPr bwMode="auto">
          <a:xfrm>
            <a:off x="5562600" y="1552575"/>
            <a:ext cx="982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/>
              <a:t>Population</a:t>
            </a:r>
          </a:p>
        </p:txBody>
      </p:sp>
      <p:sp>
        <p:nvSpPr>
          <p:cNvPr id="34828" name="TextBox 17"/>
          <p:cNvSpPr txBox="1">
            <a:spLocks noChangeArrowheads="1"/>
          </p:cNvSpPr>
          <p:nvPr/>
        </p:nvSpPr>
        <p:spPr bwMode="auto">
          <a:xfrm>
            <a:off x="1150938" y="4143375"/>
            <a:ext cx="982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/>
              <a:t>Population</a:t>
            </a:r>
          </a:p>
        </p:txBody>
      </p:sp>
      <p:pic>
        <p:nvPicPr>
          <p:cNvPr id="34829" name="Picture 1" descr="Description: Description: StreetRx plo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1905000" cy="1905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30" name="TextBox 17"/>
          <p:cNvSpPr txBox="1">
            <a:spLocks noChangeArrowheads="1"/>
          </p:cNvSpPr>
          <p:nvPr/>
        </p:nvSpPr>
        <p:spPr bwMode="auto">
          <a:xfrm>
            <a:off x="5135563" y="4219575"/>
            <a:ext cx="1570037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/>
              <a:t>Price per milligram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004D-4173-4CBA-A4FE-F93450A69C07}" type="slidenum">
              <a:rPr lang="en-US" smtClean="0"/>
              <a:t>12</a:t>
            </a:fld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334000" y="5486400"/>
            <a:ext cx="349348" cy="844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172200" y="5334000"/>
            <a:ext cx="373063" cy="1184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9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/>
        </p:nvSpPr>
        <p:spPr>
          <a:xfrm>
            <a:off x="1497013" y="304800"/>
            <a:ext cx="6122987" cy="6477000"/>
          </a:xfrm>
          <a:prstGeom prst="ellipse">
            <a:avLst/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rgbClr val="FFFFFF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 bwMode="auto">
          <a:xfrm>
            <a:off x="166717" y="228600"/>
            <a:ext cx="8748684" cy="53340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innerShdw blurRad="114300">
              <a:srgbClr val="669900"/>
            </a:innerShdw>
          </a:effectLst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  <a:cs typeface="Arial" pitchFamily="34" charset="0"/>
              </a:rPr>
              <a:t>Mosaic Surveillance on Opana ER and OxyContin</a:t>
            </a:r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r="23"/>
          <a:stretch>
            <a:fillRect/>
          </a:stretch>
        </p:blipFill>
        <p:spPr bwMode="auto">
          <a:xfrm>
            <a:off x="152400" y="1447800"/>
            <a:ext cx="431006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575"/>
          <a:stretch>
            <a:fillRect/>
          </a:stretch>
        </p:blipFill>
        <p:spPr bwMode="auto">
          <a:xfrm>
            <a:off x="4648200" y="1468438"/>
            <a:ext cx="4389438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9" name="TextBox 1"/>
          <p:cNvSpPr txBox="1">
            <a:spLocks noChangeArrowheads="1"/>
          </p:cNvSpPr>
          <p:nvPr/>
        </p:nvSpPr>
        <p:spPr bwMode="auto">
          <a:xfrm>
            <a:off x="609600" y="1033463"/>
            <a:ext cx="3700463" cy="3079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 dirty="0"/>
              <a:t>Poison Center Program</a:t>
            </a:r>
          </a:p>
        </p:txBody>
      </p:sp>
      <p:sp>
        <p:nvSpPr>
          <p:cNvPr id="35850" name="TextBox 30"/>
          <p:cNvSpPr txBox="1">
            <a:spLocks noChangeArrowheads="1"/>
          </p:cNvSpPr>
          <p:nvPr/>
        </p:nvSpPr>
        <p:spPr bwMode="auto">
          <a:xfrm>
            <a:off x="609600" y="3654425"/>
            <a:ext cx="3700463" cy="3079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 dirty="0"/>
              <a:t>Treatment Programs COMBINED</a:t>
            </a:r>
          </a:p>
        </p:txBody>
      </p:sp>
      <p:sp>
        <p:nvSpPr>
          <p:cNvPr id="35851" name="TextBox 31"/>
          <p:cNvSpPr txBox="1">
            <a:spLocks noChangeArrowheads="1"/>
          </p:cNvSpPr>
          <p:nvPr/>
        </p:nvSpPr>
        <p:spPr bwMode="auto">
          <a:xfrm>
            <a:off x="4833938" y="1063625"/>
            <a:ext cx="3700462" cy="3079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 dirty="0"/>
              <a:t>Drug Diversion Program</a:t>
            </a:r>
          </a:p>
        </p:txBody>
      </p:sp>
      <p:sp>
        <p:nvSpPr>
          <p:cNvPr id="35852" name="TextBox 32"/>
          <p:cNvSpPr txBox="1">
            <a:spLocks noChangeArrowheads="1"/>
          </p:cNvSpPr>
          <p:nvPr/>
        </p:nvSpPr>
        <p:spPr bwMode="auto">
          <a:xfrm>
            <a:off x="5029200" y="3654425"/>
            <a:ext cx="1795463" cy="3079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 dirty="0"/>
              <a:t>StreetRx</a:t>
            </a:r>
          </a:p>
        </p:txBody>
      </p:sp>
      <p:sp>
        <p:nvSpPr>
          <p:cNvPr id="35853" name="TextBox 12"/>
          <p:cNvSpPr txBox="1">
            <a:spLocks noChangeArrowheads="1"/>
          </p:cNvSpPr>
          <p:nvPr/>
        </p:nvSpPr>
        <p:spPr bwMode="auto">
          <a:xfrm>
            <a:off x="922338" y="1447800"/>
            <a:ext cx="914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 b="1" dirty="0"/>
              <a:t>Population</a:t>
            </a:r>
            <a:endParaRPr lang="en-US" sz="1200" b="1" dirty="0"/>
          </a:p>
        </p:txBody>
      </p:sp>
      <p:sp>
        <p:nvSpPr>
          <p:cNvPr id="35854" name="TextBox 13"/>
          <p:cNvSpPr txBox="1">
            <a:spLocks noChangeArrowheads="1"/>
          </p:cNvSpPr>
          <p:nvPr/>
        </p:nvSpPr>
        <p:spPr bwMode="auto">
          <a:xfrm>
            <a:off x="922338" y="4157663"/>
            <a:ext cx="914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 b="1" dirty="0"/>
              <a:t>Population</a:t>
            </a:r>
            <a:endParaRPr lang="en-US" sz="1200" b="1" dirty="0"/>
          </a:p>
        </p:txBody>
      </p:sp>
      <p:sp>
        <p:nvSpPr>
          <p:cNvPr id="35855" name="TextBox 14"/>
          <p:cNvSpPr txBox="1">
            <a:spLocks noChangeArrowheads="1"/>
          </p:cNvSpPr>
          <p:nvPr/>
        </p:nvSpPr>
        <p:spPr bwMode="auto">
          <a:xfrm>
            <a:off x="5562600" y="1490663"/>
            <a:ext cx="914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 b="1" dirty="0"/>
              <a:t>Population</a:t>
            </a:r>
            <a:endParaRPr lang="en-US" sz="1200" b="1" dirty="0"/>
          </a:p>
        </p:txBody>
      </p:sp>
      <p:sp>
        <p:nvSpPr>
          <p:cNvPr id="35857" name="TextBox 13"/>
          <p:cNvSpPr txBox="1">
            <a:spLocks noChangeArrowheads="1"/>
          </p:cNvSpPr>
          <p:nvPr/>
        </p:nvSpPr>
        <p:spPr bwMode="auto">
          <a:xfrm>
            <a:off x="3048000" y="1524000"/>
            <a:ext cx="1066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b="1" dirty="0"/>
              <a:t>URDD</a:t>
            </a:r>
            <a:endParaRPr lang="en-US" sz="1200" b="1" dirty="0"/>
          </a:p>
        </p:txBody>
      </p:sp>
      <p:sp>
        <p:nvSpPr>
          <p:cNvPr id="35859" name="TextBox 1"/>
          <p:cNvSpPr txBox="1">
            <a:spLocks noChangeArrowheads="1"/>
          </p:cNvSpPr>
          <p:nvPr/>
        </p:nvSpPr>
        <p:spPr bwMode="auto">
          <a:xfrm>
            <a:off x="2057400" y="6259513"/>
            <a:ext cx="495458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URDD – Unique Recipients of Dispensed Drug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004D-4173-4CBA-A4FE-F93450A69C07}" type="slidenum">
              <a:rPr lang="en-US" smtClean="0"/>
              <a:t>13</a:t>
            </a:fld>
            <a:endParaRPr lang="en-US" dirty="0"/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3048000" y="4157662"/>
            <a:ext cx="1066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b="1" dirty="0"/>
              <a:t>URDD</a:t>
            </a:r>
            <a:endParaRPr lang="en-US" sz="1200" b="1" dirty="0"/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7620000" y="1524000"/>
            <a:ext cx="1066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b="1" dirty="0"/>
              <a:t>URDD</a:t>
            </a:r>
            <a:endParaRPr lang="en-US" sz="1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52400" y="4114800"/>
            <a:ext cx="4389438" cy="2133600"/>
            <a:chOff x="152400" y="4114800"/>
            <a:chExt cx="4389438" cy="2133600"/>
          </a:xfrm>
        </p:grpSpPr>
        <p:pic>
          <p:nvPicPr>
            <p:cNvPr id="3584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" r="241"/>
            <a:stretch>
              <a:fillRect/>
            </a:stretch>
          </p:blipFill>
          <p:spPr bwMode="auto">
            <a:xfrm>
              <a:off x="152400" y="4114800"/>
              <a:ext cx="4389438" cy="2057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717" y="4114800"/>
              <a:ext cx="1966883" cy="213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990600" y="4233862"/>
            <a:ext cx="914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 b="1" dirty="0"/>
              <a:t>Population</a:t>
            </a:r>
            <a:endParaRPr lang="en-US" sz="1200" b="1" dirty="0"/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3116262" y="4233862"/>
            <a:ext cx="1066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b="1" dirty="0"/>
              <a:t>URDD</a:t>
            </a:r>
            <a:endParaRPr lang="en-US" sz="1200" b="1" dirty="0"/>
          </a:p>
        </p:txBody>
      </p:sp>
      <p:pic>
        <p:nvPicPr>
          <p:cNvPr id="25" name="Picture 1" descr="Description: Description: StreetRx pl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1905000" cy="1905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>
            <a:off x="5334000" y="5486400"/>
            <a:ext cx="349348" cy="844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172200" y="5334000"/>
            <a:ext cx="373063" cy="1184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2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Drug Diversion Program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ER Oxymorphone Diversion Cases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January 2011 through June 2013</a:t>
            </a:r>
          </a:p>
        </p:txBody>
      </p:sp>
      <p:sp>
        <p:nvSpPr>
          <p:cNvPr id="3891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09EB96A-E1DD-4DB0-929A-E16329F336F6}" type="slidenum">
              <a:rPr lang="en-US" sz="1400" smtClean="0">
                <a:solidFill>
                  <a:schemeClr val="bg1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8916" name="Picture 24" descr="G:\RADARS\RADARS\Biostatistics\Ad Hoc Data Requests\Endo\AH 441 2013 05 16 ICOO 2014 Poster Endo\report output\DD Opana pre period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1981200"/>
            <a:ext cx="3200400" cy="338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/>
              <a:t>Before Reformulation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648200" y="1947863"/>
            <a:ext cx="4191000" cy="3157537"/>
            <a:chOff x="4648200" y="1947863"/>
            <a:chExt cx="4191000" cy="3157537"/>
          </a:xfrm>
        </p:grpSpPr>
        <p:pic>
          <p:nvPicPr>
            <p:cNvPr id="38917" name="Picture 25" descr="G:\RADARS\RADARS\Biostatistics\Ad Hoc Data Requests\Endo\AH 441 2013 05 16 ICOO 2014 Poster Endo\report output\DD Opana post period.jpe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962150"/>
              <a:ext cx="4191000" cy="314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105400" y="1947863"/>
              <a:ext cx="3200400" cy="338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/>
                <a:t>After Reformulation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863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Unanswered Questions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2771" name="Picture 2" descr="http://24.media.tumblr.com/7e14b9c29a8cc75d35217178eeee9d9d/tumblr_mvnkeeVrvr1r1t2kso1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004D-4173-4CBA-A4FE-F93450A69C07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Drug Diversion Program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ER oxymorphone diversion cases by state and time period 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January 2011 through June 2013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C56245A-8497-4633-A7A4-CD842106319D}" type="slidenum">
              <a:rPr lang="en-US" sz="1400" smtClean="0">
                <a:solidFill>
                  <a:schemeClr val="bg1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6868" name="Picture 2" descr="pc abuse pop r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28800"/>
            <a:ext cx="80756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886200" y="2514600"/>
            <a:ext cx="1295400" cy="1219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4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Squeezing the Balloon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National Survey of Drug Use and Health, 2012</a:t>
            </a:r>
          </a:p>
        </p:txBody>
      </p:sp>
      <p:pic>
        <p:nvPicPr>
          <p:cNvPr id="34819" name="Picture 1" descr="Description: Figure 2.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2055813"/>
            <a:ext cx="6035675" cy="4248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c 2"/>
          <p:cNvSpPr/>
          <p:nvPr/>
        </p:nvSpPr>
        <p:spPr>
          <a:xfrm rot="10176556">
            <a:off x="2090738" y="3441700"/>
            <a:ext cx="5334000" cy="1295400"/>
          </a:xfrm>
          <a:prstGeom prst="arc">
            <a:avLst>
              <a:gd name="adj1" fmla="val 11087693"/>
              <a:gd name="adj2" fmla="val 21074902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438400" y="2362200"/>
            <a:ext cx="4800600" cy="1676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657600" y="5715000"/>
            <a:ext cx="1447800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629400" y="1752600"/>
            <a:ext cx="0" cy="396240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57220" y="1981200"/>
            <a:ext cx="3072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Reformulated OxyContin</a:t>
            </a:r>
            <a:endParaRPr lang="en-US" sz="1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004D-4173-4CBA-A4FE-F93450A69C07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172200" y="2153116"/>
            <a:ext cx="457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10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Oxycodone ADF in US and Canada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004D-4173-4CBA-A4FE-F93450A69C07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932883"/>
              </p:ext>
            </p:extLst>
          </p:nvPr>
        </p:nvGraphicFramePr>
        <p:xfrm>
          <a:off x="685799" y="1143000"/>
          <a:ext cx="7772402" cy="51478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9010"/>
                <a:gridCol w="954506"/>
                <a:gridCol w="1840832"/>
                <a:gridCol w="954506"/>
                <a:gridCol w="211354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Formulation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United States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Canada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Number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reports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Median Price/mg,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US Dollar (range)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Number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reports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Median Price/ mg,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Canadian Dollar (range)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Crushable “Old OxyContin”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Apo-Oxycodone CR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(imprint APO OCD)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87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1.00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(0.15 – 16.80)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2.50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(1.00 – 6.00)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OxyContin</a:t>
                      </a:r>
                      <a:r>
                        <a:rPr lang="en-US" sz="1600" baseline="30000">
                          <a:solidFill>
                            <a:schemeClr val="bg1"/>
                          </a:solidFill>
                          <a:effectLst/>
                        </a:rPr>
                        <a:t>®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137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1.00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(0.01 – 12.00)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43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1.00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(0.03 – 16.00)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Co-Oxycodone CR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(imprint OXY CR)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51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1.00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(0.05 – 22.00)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1.00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(1.00 – 2.00)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Teva-Oxycodone CR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(imprint N)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0.38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(0.10 – 3.75)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NR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00"/>
                          </a:solidFill>
                          <a:effectLst/>
                        </a:rPr>
                        <a:t>Median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00"/>
                          </a:solidFill>
                          <a:effectLst/>
                        </a:rPr>
                        <a:t>283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1600" b="1" dirty="0">
                          <a:solidFill>
                            <a:srgbClr val="FFFF00"/>
                          </a:solidFill>
                          <a:effectLst/>
                        </a:rPr>
                        <a:t>1.00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1600" b="1" dirty="0">
                          <a:solidFill>
                            <a:srgbClr val="FFFF00"/>
                          </a:solidFill>
                          <a:effectLst/>
                        </a:rPr>
                        <a:t>50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en-US" sz="1600" b="1" dirty="0">
                          <a:solidFill>
                            <a:srgbClr val="FFFF00"/>
                          </a:solidFill>
                          <a:effectLst/>
                        </a:rPr>
                        <a:t>1.00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Abuse Deterrent “New OxyContin”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Oxycodone 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(OxyContin in US,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OxyNEO in Canada)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364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0.70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(0.03 – 10.00)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0.63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(0.20 – 4.00)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</a:rPr>
                        <a:t>Median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00"/>
                          </a:solidFill>
                          <a:effectLst/>
                        </a:rPr>
                        <a:t>364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00"/>
                          </a:solidFill>
                          <a:effectLst/>
                        </a:rPr>
                        <a:t>0.70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00"/>
                          </a:solidFill>
                          <a:effectLst/>
                        </a:rPr>
                        <a:t>23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00"/>
                          </a:solidFill>
                          <a:effectLst/>
                        </a:rPr>
                        <a:t>0.63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14450" y="1714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286000"/>
            <a:ext cx="77724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5257800"/>
            <a:ext cx="7772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5800" y="1524000"/>
            <a:ext cx="77724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89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/>
        </p:nvSpPr>
        <p:spPr>
          <a:xfrm>
            <a:off x="1497013" y="304800"/>
            <a:ext cx="6122987" cy="6477000"/>
          </a:xfrm>
          <a:prstGeom prst="ellipse">
            <a:avLst/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rgbClr val="FFFFFF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 bwMode="auto">
          <a:xfrm>
            <a:off x="166716" y="152400"/>
            <a:ext cx="8810565" cy="53340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innerShdw blurRad="114300">
              <a:srgbClr val="669900"/>
            </a:innerShdw>
          </a:effectLst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cs typeface="Arial" pitchFamily="34" charset="0"/>
              </a:rPr>
              <a:t>Opioid Analgesic Trends in the United States, 2014 Q1</a:t>
            </a:r>
          </a:p>
        </p:txBody>
      </p:sp>
      <p:grpSp>
        <p:nvGrpSpPr>
          <p:cNvPr id="24582" name="Group 18"/>
          <p:cNvGrpSpPr>
            <a:grpSpLocks/>
          </p:cNvGrpSpPr>
          <p:nvPr/>
        </p:nvGrpSpPr>
        <p:grpSpPr bwMode="auto">
          <a:xfrm>
            <a:off x="214313" y="838200"/>
            <a:ext cx="4184650" cy="1905000"/>
            <a:chOff x="214283" y="838200"/>
            <a:chExt cx="4184440" cy="1905000"/>
          </a:xfrm>
        </p:grpSpPr>
        <p:pic>
          <p:nvPicPr>
            <p:cNvPr id="24604" name="Picture 20" descr="PC Total all formulations plo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5" t="6140" r="877" b="4385"/>
            <a:stretch>
              <a:fillRect/>
            </a:stretch>
          </p:blipFill>
          <p:spPr bwMode="auto">
            <a:xfrm>
              <a:off x="214283" y="1189038"/>
              <a:ext cx="2092220" cy="15541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1"/>
            <p:cNvSpPr txBox="1">
              <a:spLocks noChangeArrowheads="1"/>
            </p:cNvSpPr>
            <p:nvPr/>
          </p:nvSpPr>
          <p:spPr bwMode="auto">
            <a:xfrm>
              <a:off x="214283" y="838200"/>
              <a:ext cx="4184440" cy="3079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b="1" dirty="0" smtClean="0"/>
                <a:t>Poison Center Program</a:t>
              </a:r>
            </a:p>
          </p:txBody>
        </p:sp>
        <p:sp>
          <p:nvSpPr>
            <p:cNvPr id="24606" name="TextBox 1"/>
            <p:cNvSpPr txBox="1">
              <a:spLocks noChangeArrowheads="1"/>
            </p:cNvSpPr>
            <p:nvPr/>
          </p:nvSpPr>
          <p:spPr bwMode="auto">
            <a:xfrm>
              <a:off x="1659897" y="1295400"/>
              <a:ext cx="52129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 dirty="0"/>
                <a:t>Total</a:t>
              </a:r>
              <a:endParaRPr lang="en-US" sz="1200" b="1" dirty="0"/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4725988" y="838200"/>
            <a:ext cx="4251325" cy="1935163"/>
            <a:chOff x="4725957" y="838200"/>
            <a:chExt cx="4251326" cy="1935163"/>
          </a:xfrm>
        </p:grpSpPr>
        <p:pic>
          <p:nvPicPr>
            <p:cNvPr id="24601" name="Picture 21" descr="DD Total all formulations plot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40" b="4388"/>
            <a:stretch>
              <a:fillRect/>
            </a:stretch>
          </p:blipFill>
          <p:spPr bwMode="auto">
            <a:xfrm>
              <a:off x="4725958" y="1189037"/>
              <a:ext cx="2068512" cy="158432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31"/>
            <p:cNvSpPr txBox="1">
              <a:spLocks noChangeArrowheads="1"/>
            </p:cNvSpPr>
            <p:nvPr/>
          </p:nvSpPr>
          <p:spPr bwMode="auto">
            <a:xfrm>
              <a:off x="4725957" y="838200"/>
              <a:ext cx="4251326" cy="3079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b="1" dirty="0" smtClean="0"/>
                <a:t>Drug Diversion Program</a:t>
              </a:r>
            </a:p>
          </p:txBody>
        </p:sp>
        <p:sp>
          <p:nvSpPr>
            <p:cNvPr id="24603" name="TextBox 1"/>
            <p:cNvSpPr txBox="1">
              <a:spLocks noChangeArrowheads="1"/>
            </p:cNvSpPr>
            <p:nvPr/>
          </p:nvSpPr>
          <p:spPr bwMode="auto">
            <a:xfrm>
              <a:off x="6080959" y="1312862"/>
              <a:ext cx="52129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 dirty="0"/>
                <a:t>Total</a:t>
              </a:r>
              <a:endParaRPr lang="en-US" sz="1200" b="1" dirty="0"/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2409825" y="4876800"/>
            <a:ext cx="4430713" cy="1905000"/>
            <a:chOff x="2409793" y="4876800"/>
            <a:chExt cx="4430840" cy="1905000"/>
          </a:xfrm>
        </p:grpSpPr>
        <p:pic>
          <p:nvPicPr>
            <p:cNvPr id="24598" name="Picture 24" descr="CS Total all formulations plot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40" b="4388"/>
            <a:stretch>
              <a:fillRect/>
            </a:stretch>
          </p:blipFill>
          <p:spPr bwMode="auto">
            <a:xfrm>
              <a:off x="2409793" y="5227638"/>
              <a:ext cx="1988930" cy="15541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0"/>
            <p:cNvSpPr txBox="1">
              <a:spLocks noChangeArrowheads="1"/>
            </p:cNvSpPr>
            <p:nvPr/>
          </p:nvSpPr>
          <p:spPr bwMode="auto">
            <a:xfrm>
              <a:off x="2417731" y="4876800"/>
              <a:ext cx="4422902" cy="3079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b="1" dirty="0" smtClean="0"/>
                <a:t>College Survey Program</a:t>
              </a:r>
            </a:p>
          </p:txBody>
        </p:sp>
        <p:sp>
          <p:nvSpPr>
            <p:cNvPr id="24600" name="TextBox 1"/>
            <p:cNvSpPr txBox="1">
              <a:spLocks noChangeArrowheads="1"/>
            </p:cNvSpPr>
            <p:nvPr/>
          </p:nvSpPr>
          <p:spPr bwMode="auto">
            <a:xfrm>
              <a:off x="3725026" y="5334000"/>
              <a:ext cx="52129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 dirty="0"/>
                <a:t>Total</a:t>
              </a: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4725988" y="2895600"/>
            <a:ext cx="4251325" cy="1905000"/>
            <a:chOff x="4725956" y="2895600"/>
            <a:chExt cx="4251326" cy="1905000"/>
          </a:xfrm>
        </p:grpSpPr>
        <p:pic>
          <p:nvPicPr>
            <p:cNvPr id="24595" name="Picture 23" descr="SKIP Total all formulations plot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85" b="6142"/>
            <a:stretch>
              <a:fillRect/>
            </a:stretch>
          </p:blipFill>
          <p:spPr bwMode="auto">
            <a:xfrm>
              <a:off x="4725958" y="3246438"/>
              <a:ext cx="2114676" cy="15541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0"/>
            <p:cNvSpPr txBox="1">
              <a:spLocks noChangeArrowheads="1"/>
            </p:cNvSpPr>
            <p:nvPr/>
          </p:nvSpPr>
          <p:spPr bwMode="auto">
            <a:xfrm>
              <a:off x="4725956" y="2895600"/>
              <a:ext cx="4251326" cy="3079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b="1" dirty="0" smtClean="0"/>
                <a:t>Survey of Key Informant Patients</a:t>
              </a:r>
            </a:p>
          </p:txBody>
        </p:sp>
        <p:sp>
          <p:nvSpPr>
            <p:cNvPr id="24597" name="TextBox 1"/>
            <p:cNvSpPr txBox="1">
              <a:spLocks noChangeArrowheads="1"/>
            </p:cNvSpPr>
            <p:nvPr/>
          </p:nvSpPr>
          <p:spPr bwMode="auto">
            <a:xfrm>
              <a:off x="6005482" y="3381375"/>
              <a:ext cx="52129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 dirty="0"/>
                <a:t>Total</a:t>
              </a:r>
              <a:endParaRPr lang="en-US" sz="1200" b="1" dirty="0"/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214313" y="2895600"/>
            <a:ext cx="4184650" cy="1828800"/>
            <a:chOff x="214283" y="2895600"/>
            <a:chExt cx="4184440" cy="1828800"/>
          </a:xfrm>
        </p:grpSpPr>
        <p:pic>
          <p:nvPicPr>
            <p:cNvPr id="24592" name="Picture 22" descr="DD Total all formulations plo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31" b="10316"/>
            <a:stretch>
              <a:fillRect/>
            </a:stretch>
          </p:blipFill>
          <p:spPr bwMode="auto">
            <a:xfrm>
              <a:off x="214283" y="3241675"/>
              <a:ext cx="2058778" cy="14827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30"/>
            <p:cNvSpPr txBox="1">
              <a:spLocks noChangeArrowheads="1"/>
            </p:cNvSpPr>
            <p:nvPr/>
          </p:nvSpPr>
          <p:spPr bwMode="auto">
            <a:xfrm>
              <a:off x="214283" y="2895600"/>
              <a:ext cx="4184440" cy="3079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b="1" dirty="0" smtClean="0"/>
                <a:t>Opioid Treatment Program</a:t>
              </a:r>
            </a:p>
          </p:txBody>
        </p:sp>
        <p:sp>
          <p:nvSpPr>
            <p:cNvPr id="24594" name="TextBox 1"/>
            <p:cNvSpPr txBox="1">
              <a:spLocks noChangeArrowheads="1"/>
            </p:cNvSpPr>
            <p:nvPr/>
          </p:nvSpPr>
          <p:spPr bwMode="auto">
            <a:xfrm>
              <a:off x="1591426" y="3319790"/>
              <a:ext cx="52129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 dirty="0"/>
                <a:t>Total</a:t>
              </a:r>
              <a:endParaRPr lang="en-US" sz="1200" b="1" dirty="0"/>
            </a:p>
          </p:txBody>
        </p:sp>
      </p:grpSp>
      <p:sp>
        <p:nvSpPr>
          <p:cNvPr id="24587" name="TextBox 1"/>
          <p:cNvSpPr txBox="1">
            <a:spLocks noChangeArrowheads="1"/>
          </p:cNvSpPr>
          <p:nvPr/>
        </p:nvSpPr>
        <p:spPr bwMode="auto">
          <a:xfrm>
            <a:off x="7010400" y="5867400"/>
            <a:ext cx="2017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1"/>
                </a:solidFill>
              </a:rPr>
              <a:t>Analgesic group:</a:t>
            </a:r>
          </a:p>
          <a:p>
            <a:pPr eaLnBrk="1" hangingPunct="1"/>
            <a:r>
              <a:rPr lang="en-US" sz="1200" dirty="0">
                <a:solidFill>
                  <a:schemeClr val="bg1"/>
                </a:solidFill>
              </a:rPr>
              <a:t>oxycodone, hydrocodone, </a:t>
            </a:r>
          </a:p>
          <a:p>
            <a:pPr eaLnBrk="1" hangingPunct="1"/>
            <a:r>
              <a:rPr lang="en-US" sz="1200" dirty="0">
                <a:solidFill>
                  <a:schemeClr val="bg1"/>
                </a:solidFill>
              </a:rPr>
              <a:t>hydromorphone, fentanyl, </a:t>
            </a:r>
          </a:p>
          <a:p>
            <a:pPr eaLnBrk="1" hangingPunct="1"/>
            <a:r>
              <a:rPr lang="en-US" sz="1200" dirty="0">
                <a:solidFill>
                  <a:schemeClr val="bg1"/>
                </a:solidFill>
              </a:rPr>
              <a:t>morphine, and tramadol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004D-4173-4CBA-A4FE-F93450A69C0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4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Outline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Worldwide Challenges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RADARS System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Data from US and Canada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Framework for understanding and intervention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Discussion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004D-4173-4CBA-A4FE-F93450A69C07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/>
        </p:nvSpPr>
        <p:spPr>
          <a:xfrm>
            <a:off x="1497013" y="304800"/>
            <a:ext cx="6122987" cy="6477000"/>
          </a:xfrm>
          <a:prstGeom prst="ellipse">
            <a:avLst/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rgbClr val="FFFFFF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 bwMode="auto">
          <a:xfrm>
            <a:off x="152400" y="152400"/>
            <a:ext cx="8824882" cy="53340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innerShdw blurRad="114300">
              <a:srgbClr val="669900"/>
            </a:innerShdw>
          </a:effectLst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cs typeface="Arial" pitchFamily="34" charset="0"/>
              </a:rPr>
              <a:t>Opioid Analgesic Trends in the United </a:t>
            </a:r>
            <a:r>
              <a:rPr lang="en-US" sz="2800" dirty="0" smtClean="0">
                <a:solidFill>
                  <a:schemeClr val="tx1"/>
                </a:solidFill>
                <a:cs typeface="Arial" pitchFamily="34" charset="0"/>
              </a:rPr>
              <a:t>States, 2014 Q1</a:t>
            </a:r>
            <a:endParaRPr lang="en-US" sz="2800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25606" name="Group 1"/>
          <p:cNvGrpSpPr>
            <a:grpSpLocks/>
          </p:cNvGrpSpPr>
          <p:nvPr/>
        </p:nvGrpSpPr>
        <p:grpSpPr bwMode="auto">
          <a:xfrm>
            <a:off x="214313" y="838200"/>
            <a:ext cx="4184650" cy="1935163"/>
            <a:chOff x="214283" y="838200"/>
            <a:chExt cx="4184441" cy="1935163"/>
          </a:xfrm>
        </p:grpSpPr>
        <p:pic>
          <p:nvPicPr>
            <p:cNvPr id="25643" name="Picture 20" descr="PC Total all formulations plo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5" t="6140" r="877" b="4385"/>
            <a:stretch>
              <a:fillRect/>
            </a:stretch>
          </p:blipFill>
          <p:spPr bwMode="auto">
            <a:xfrm>
              <a:off x="214283" y="1189038"/>
              <a:ext cx="2092220" cy="15541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44" name="Picture 25" descr="PC Total IR vs ER plo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0" t="5811" r="-877" b="4713"/>
            <a:stretch>
              <a:fillRect/>
            </a:stretch>
          </p:blipFill>
          <p:spPr bwMode="auto">
            <a:xfrm>
              <a:off x="2409686" y="1189038"/>
              <a:ext cx="1989038" cy="15843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07" name="TextBox 1"/>
            <p:cNvSpPr txBox="1">
              <a:spLocks noChangeArrowheads="1"/>
            </p:cNvSpPr>
            <p:nvPr/>
          </p:nvSpPr>
          <p:spPr bwMode="auto">
            <a:xfrm>
              <a:off x="214283" y="838200"/>
              <a:ext cx="4184441" cy="3079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b="1" dirty="0" smtClean="0"/>
                <a:t>Poison Center Program</a:t>
              </a:r>
            </a:p>
          </p:txBody>
        </p:sp>
        <p:sp>
          <p:nvSpPr>
            <p:cNvPr id="25646" name="TextBox 1"/>
            <p:cNvSpPr txBox="1">
              <a:spLocks noChangeArrowheads="1"/>
            </p:cNvSpPr>
            <p:nvPr/>
          </p:nvSpPr>
          <p:spPr bwMode="auto">
            <a:xfrm>
              <a:off x="1659897" y="1295400"/>
              <a:ext cx="52129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 dirty="0"/>
                <a:t>Total</a:t>
              </a:r>
              <a:endParaRPr lang="en-US" sz="1200" b="1" dirty="0"/>
            </a:p>
          </p:txBody>
        </p:sp>
        <p:sp>
          <p:nvSpPr>
            <p:cNvPr id="25647" name="TextBox 1"/>
            <p:cNvSpPr txBox="1">
              <a:spLocks noChangeArrowheads="1"/>
            </p:cNvSpPr>
            <p:nvPr/>
          </p:nvSpPr>
          <p:spPr bwMode="auto">
            <a:xfrm>
              <a:off x="3556997" y="1295400"/>
              <a:ext cx="68159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 dirty="0"/>
                <a:t>IR + ER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409825" y="4876800"/>
            <a:ext cx="4446588" cy="1905000"/>
            <a:chOff x="2409793" y="4876800"/>
            <a:chExt cx="4446715" cy="1905000"/>
          </a:xfrm>
        </p:grpSpPr>
        <p:pic>
          <p:nvPicPr>
            <p:cNvPr id="25638" name="Picture 24" descr="CS Total all formulations plot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40" b="4388"/>
            <a:stretch>
              <a:fillRect/>
            </a:stretch>
          </p:blipFill>
          <p:spPr bwMode="auto">
            <a:xfrm>
              <a:off x="2409793" y="5227638"/>
              <a:ext cx="1988930" cy="15541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23" name="TextBox 30"/>
            <p:cNvSpPr txBox="1">
              <a:spLocks noChangeArrowheads="1"/>
            </p:cNvSpPr>
            <p:nvPr/>
          </p:nvSpPr>
          <p:spPr bwMode="auto">
            <a:xfrm>
              <a:off x="2417731" y="4876800"/>
              <a:ext cx="4422901" cy="3079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b="1" dirty="0" smtClean="0"/>
                <a:t>College Survey Program</a:t>
              </a:r>
            </a:p>
          </p:txBody>
        </p:sp>
        <p:pic>
          <p:nvPicPr>
            <p:cNvPr id="25640" name="Picture 29" descr="CS Total IR vs ER plot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1" b="7896"/>
            <a:stretch>
              <a:fillRect/>
            </a:stretch>
          </p:blipFill>
          <p:spPr bwMode="auto">
            <a:xfrm>
              <a:off x="4725958" y="5227638"/>
              <a:ext cx="2130550" cy="15541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41" name="TextBox 1"/>
            <p:cNvSpPr txBox="1">
              <a:spLocks noChangeArrowheads="1"/>
            </p:cNvSpPr>
            <p:nvPr/>
          </p:nvSpPr>
          <p:spPr bwMode="auto">
            <a:xfrm>
              <a:off x="3725026" y="5334000"/>
              <a:ext cx="52129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 dirty="0"/>
                <a:t>Total</a:t>
              </a:r>
            </a:p>
          </p:txBody>
        </p:sp>
        <p:sp>
          <p:nvSpPr>
            <p:cNvPr id="25642" name="TextBox 1"/>
            <p:cNvSpPr txBox="1">
              <a:spLocks noChangeArrowheads="1"/>
            </p:cNvSpPr>
            <p:nvPr/>
          </p:nvSpPr>
          <p:spPr bwMode="auto">
            <a:xfrm>
              <a:off x="6005482" y="5410200"/>
              <a:ext cx="68159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 dirty="0"/>
                <a:t>IR + ER</a:t>
              </a:r>
            </a:p>
          </p:txBody>
        </p:sp>
      </p:grpSp>
      <p:sp>
        <p:nvSpPr>
          <p:cNvPr id="25608" name="TextBox 39"/>
          <p:cNvSpPr txBox="1">
            <a:spLocks noChangeArrowheads="1"/>
          </p:cNvSpPr>
          <p:nvPr/>
        </p:nvSpPr>
        <p:spPr bwMode="auto">
          <a:xfrm>
            <a:off x="7010400" y="5867400"/>
            <a:ext cx="2017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1"/>
                </a:solidFill>
              </a:rPr>
              <a:t>Analgesic group:</a:t>
            </a:r>
          </a:p>
          <a:p>
            <a:pPr eaLnBrk="1" hangingPunct="1"/>
            <a:r>
              <a:rPr lang="en-US" sz="1200" dirty="0">
                <a:solidFill>
                  <a:schemeClr val="bg1"/>
                </a:solidFill>
              </a:rPr>
              <a:t>oxycodone, hydrocodone, </a:t>
            </a:r>
          </a:p>
          <a:p>
            <a:pPr eaLnBrk="1" hangingPunct="1"/>
            <a:r>
              <a:rPr lang="en-US" sz="1200" dirty="0">
                <a:solidFill>
                  <a:schemeClr val="bg1"/>
                </a:solidFill>
              </a:rPr>
              <a:t>hydromorphone, fentanyl, </a:t>
            </a:r>
          </a:p>
          <a:p>
            <a:pPr eaLnBrk="1" hangingPunct="1"/>
            <a:r>
              <a:rPr lang="en-US" sz="1200" dirty="0">
                <a:solidFill>
                  <a:schemeClr val="bg1"/>
                </a:solidFill>
              </a:rPr>
              <a:t>morphine, and tramadol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200400" y="2239963"/>
            <a:ext cx="0" cy="35083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505200" y="1371600"/>
            <a:ext cx="0" cy="350838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14313" y="2895600"/>
            <a:ext cx="4184650" cy="1828800"/>
            <a:chOff x="214313" y="2895600"/>
            <a:chExt cx="4184650" cy="1828800"/>
          </a:xfrm>
        </p:grpSpPr>
        <p:grpSp>
          <p:nvGrpSpPr>
            <p:cNvPr id="25630" name="Group 3"/>
            <p:cNvGrpSpPr>
              <a:grpSpLocks/>
            </p:cNvGrpSpPr>
            <p:nvPr/>
          </p:nvGrpSpPr>
          <p:grpSpPr bwMode="auto">
            <a:xfrm>
              <a:off x="214313" y="2895600"/>
              <a:ext cx="4184650" cy="1828800"/>
              <a:chOff x="214283" y="2895600"/>
              <a:chExt cx="4184440" cy="1828800"/>
            </a:xfrm>
          </p:grpSpPr>
          <p:pic>
            <p:nvPicPr>
              <p:cNvPr id="25633" name="Picture 22" descr="DD Total all formulations plot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31" b="10316"/>
              <a:stretch>
                <a:fillRect/>
              </a:stretch>
            </p:blipFill>
            <p:spPr bwMode="auto">
              <a:xfrm>
                <a:off x="214283" y="3241675"/>
                <a:ext cx="2058778" cy="148272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30"/>
              <p:cNvSpPr txBox="1">
                <a:spLocks noChangeArrowheads="1"/>
              </p:cNvSpPr>
              <p:nvPr/>
            </p:nvSpPr>
            <p:spPr bwMode="auto">
              <a:xfrm>
                <a:off x="214283" y="2895600"/>
                <a:ext cx="4184440" cy="3079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b="1" dirty="0" smtClean="0"/>
                  <a:t>Opioid Treatment Program</a:t>
                </a:r>
              </a:p>
            </p:txBody>
          </p:sp>
          <p:pic>
            <p:nvPicPr>
              <p:cNvPr id="25635" name="Picture 27" descr="OTP Total IR vs ER plot"/>
              <p:cNvPicPr>
                <a:picLocks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40" b="4388"/>
              <a:stretch>
                <a:fillRect/>
              </a:stretch>
            </p:blipFill>
            <p:spPr bwMode="auto">
              <a:xfrm>
                <a:off x="2417523" y="3246438"/>
                <a:ext cx="1981200" cy="147796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636" name="TextBox 1"/>
              <p:cNvSpPr txBox="1">
                <a:spLocks noChangeArrowheads="1"/>
              </p:cNvSpPr>
              <p:nvPr/>
            </p:nvSpPr>
            <p:spPr bwMode="auto">
              <a:xfrm>
                <a:off x="1591426" y="3319790"/>
                <a:ext cx="521297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100" b="1" dirty="0"/>
                  <a:t>Total</a:t>
                </a:r>
                <a:endParaRPr lang="en-US" sz="1200" b="1" dirty="0"/>
              </a:p>
            </p:txBody>
          </p:sp>
          <p:sp>
            <p:nvSpPr>
              <p:cNvPr id="25637" name="TextBox 1"/>
              <p:cNvSpPr txBox="1">
                <a:spLocks noChangeArrowheads="1"/>
              </p:cNvSpPr>
              <p:nvPr/>
            </p:nvSpPr>
            <p:spPr bwMode="auto">
              <a:xfrm>
                <a:off x="3564726" y="3352800"/>
                <a:ext cx="681597" cy="2616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100" b="1" dirty="0"/>
                  <a:t>IR + ER</a:t>
                </a:r>
              </a:p>
            </p:txBody>
          </p:sp>
        </p:grpSp>
        <p:cxnSp>
          <p:nvCxnSpPr>
            <p:cNvPr id="37" name="Straight Arrow Connector 36"/>
            <p:cNvCxnSpPr/>
            <p:nvPr/>
          </p:nvCxnSpPr>
          <p:spPr>
            <a:xfrm flipV="1">
              <a:off x="3276600" y="4144963"/>
              <a:ext cx="0" cy="350837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3581400" y="3535363"/>
              <a:ext cx="0" cy="350837"/>
            </a:xfrm>
            <a:prstGeom prst="straightConnector1">
              <a:avLst/>
            </a:prstGeom>
            <a:ln w="127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725988" y="838200"/>
            <a:ext cx="4251325" cy="1935163"/>
            <a:chOff x="4725988" y="838200"/>
            <a:chExt cx="4251325" cy="1935163"/>
          </a:xfrm>
        </p:grpSpPr>
        <p:grpSp>
          <p:nvGrpSpPr>
            <p:cNvPr id="25622" name="Group 2"/>
            <p:cNvGrpSpPr>
              <a:grpSpLocks/>
            </p:cNvGrpSpPr>
            <p:nvPr/>
          </p:nvGrpSpPr>
          <p:grpSpPr bwMode="auto">
            <a:xfrm>
              <a:off x="4725988" y="838200"/>
              <a:ext cx="4251325" cy="1935163"/>
              <a:chOff x="4725957" y="838200"/>
              <a:chExt cx="4251326" cy="1935163"/>
            </a:xfrm>
          </p:grpSpPr>
          <p:pic>
            <p:nvPicPr>
              <p:cNvPr id="25625" name="Picture 21" descr="DD Total all formulations plot"/>
              <p:cNvPicPr>
                <a:picLocks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40" b="4388"/>
              <a:stretch>
                <a:fillRect/>
              </a:stretch>
            </p:blipFill>
            <p:spPr bwMode="auto">
              <a:xfrm>
                <a:off x="4725958" y="1189037"/>
                <a:ext cx="2068512" cy="158432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609" name="TextBox 31"/>
              <p:cNvSpPr txBox="1">
                <a:spLocks noChangeArrowheads="1"/>
              </p:cNvSpPr>
              <p:nvPr/>
            </p:nvSpPr>
            <p:spPr bwMode="auto">
              <a:xfrm>
                <a:off x="4725957" y="838200"/>
                <a:ext cx="4251326" cy="3079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b="1" dirty="0" smtClean="0"/>
                  <a:t>Drug Diversion Program</a:t>
                </a:r>
              </a:p>
            </p:txBody>
          </p:sp>
          <p:pic>
            <p:nvPicPr>
              <p:cNvPr id="25627" name="Picture 26" descr="DD Total IR vs ER plot"/>
              <p:cNvPicPr>
                <a:picLocks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10" b="7018"/>
              <a:stretch>
                <a:fillRect/>
              </a:stretch>
            </p:blipFill>
            <p:spPr bwMode="auto">
              <a:xfrm>
                <a:off x="6856508" y="1189037"/>
                <a:ext cx="2120774" cy="155416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628" name="TextBox 1"/>
              <p:cNvSpPr txBox="1">
                <a:spLocks noChangeArrowheads="1"/>
              </p:cNvSpPr>
              <p:nvPr/>
            </p:nvSpPr>
            <p:spPr bwMode="auto">
              <a:xfrm>
                <a:off x="6080959" y="1312862"/>
                <a:ext cx="521297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100" b="1" dirty="0"/>
                  <a:t>Total</a:t>
                </a:r>
                <a:endParaRPr lang="en-US" sz="1200" b="1" dirty="0"/>
              </a:p>
            </p:txBody>
          </p:sp>
          <p:sp>
            <p:nvSpPr>
              <p:cNvPr id="25629" name="TextBox 1"/>
              <p:cNvSpPr txBox="1">
                <a:spLocks noChangeArrowheads="1"/>
              </p:cNvSpPr>
              <p:nvPr/>
            </p:nvSpPr>
            <p:spPr bwMode="auto">
              <a:xfrm>
                <a:off x="8143286" y="1338590"/>
                <a:ext cx="681597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100" b="1" dirty="0"/>
                  <a:t>IR + ER</a:t>
                </a:r>
              </a:p>
            </p:txBody>
          </p:sp>
        </p:grpSp>
        <p:cxnSp>
          <p:nvCxnSpPr>
            <p:cNvPr id="36" name="Straight Arrow Connector 35"/>
            <p:cNvCxnSpPr/>
            <p:nvPr/>
          </p:nvCxnSpPr>
          <p:spPr>
            <a:xfrm flipV="1">
              <a:off x="7848600" y="2392363"/>
              <a:ext cx="0" cy="350837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8153400" y="1554163"/>
              <a:ext cx="0" cy="350837"/>
            </a:xfrm>
            <a:prstGeom prst="straightConnector1">
              <a:avLst/>
            </a:prstGeom>
            <a:ln w="127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725988" y="2895600"/>
            <a:ext cx="4251325" cy="1828800"/>
            <a:chOff x="4725988" y="2895600"/>
            <a:chExt cx="4251325" cy="1828800"/>
          </a:xfrm>
        </p:grpSpPr>
        <p:grpSp>
          <p:nvGrpSpPr>
            <p:cNvPr id="25614" name="Group 4"/>
            <p:cNvGrpSpPr>
              <a:grpSpLocks/>
            </p:cNvGrpSpPr>
            <p:nvPr/>
          </p:nvGrpSpPr>
          <p:grpSpPr bwMode="auto">
            <a:xfrm>
              <a:off x="4725988" y="2895600"/>
              <a:ext cx="4251325" cy="1828800"/>
              <a:chOff x="4725956" y="2895600"/>
              <a:chExt cx="4251327" cy="1828800"/>
            </a:xfrm>
          </p:grpSpPr>
          <p:pic>
            <p:nvPicPr>
              <p:cNvPr id="25617" name="Picture 23" descr="SKIP Total all formulations plot"/>
              <p:cNvPicPr>
                <a:picLocks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385" b="6142"/>
              <a:stretch>
                <a:fillRect/>
              </a:stretch>
            </p:blipFill>
            <p:spPr bwMode="auto">
              <a:xfrm>
                <a:off x="4725958" y="3246438"/>
                <a:ext cx="2114676" cy="147796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610" name="TextBox 30"/>
              <p:cNvSpPr txBox="1">
                <a:spLocks noChangeArrowheads="1"/>
              </p:cNvSpPr>
              <p:nvPr/>
            </p:nvSpPr>
            <p:spPr bwMode="auto">
              <a:xfrm>
                <a:off x="4725956" y="2895600"/>
                <a:ext cx="4251327" cy="3079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b="1" dirty="0" smtClean="0"/>
                  <a:t>Survey of Key Informant Patients</a:t>
                </a:r>
              </a:p>
            </p:txBody>
          </p:sp>
          <p:pic>
            <p:nvPicPr>
              <p:cNvPr id="25619" name="Picture 28" descr="SKIP Total IR vs ER plot"/>
              <p:cNvPicPr>
                <a:picLocks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385" b="6142"/>
              <a:stretch>
                <a:fillRect/>
              </a:stretch>
            </p:blipFill>
            <p:spPr bwMode="auto">
              <a:xfrm>
                <a:off x="6923056" y="3246438"/>
                <a:ext cx="2054227" cy="147796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620" name="TextBox 1"/>
              <p:cNvSpPr txBox="1">
                <a:spLocks noChangeArrowheads="1"/>
              </p:cNvSpPr>
              <p:nvPr/>
            </p:nvSpPr>
            <p:spPr bwMode="auto">
              <a:xfrm>
                <a:off x="6005482" y="3381375"/>
                <a:ext cx="521297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100" b="1" dirty="0"/>
                  <a:t>Total</a:t>
                </a:r>
                <a:endParaRPr lang="en-US" sz="1200" b="1" dirty="0"/>
              </a:p>
            </p:txBody>
          </p:sp>
          <p:sp>
            <p:nvSpPr>
              <p:cNvPr id="25621" name="TextBox 1"/>
              <p:cNvSpPr txBox="1">
                <a:spLocks noChangeArrowheads="1"/>
              </p:cNvSpPr>
              <p:nvPr/>
            </p:nvSpPr>
            <p:spPr bwMode="auto">
              <a:xfrm>
                <a:off x="8157603" y="3381375"/>
                <a:ext cx="681597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100" b="1" dirty="0"/>
                  <a:t>IR + ER</a:t>
                </a:r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>
            <a:xfrm>
              <a:off x="8305800" y="3505200"/>
              <a:ext cx="0" cy="350838"/>
            </a:xfrm>
            <a:prstGeom prst="straightConnector1">
              <a:avLst/>
            </a:prstGeom>
            <a:ln w="127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7848600" y="4297363"/>
              <a:ext cx="0" cy="350837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004D-4173-4CBA-A4FE-F93450A69C0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4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What Changed?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17" y="2038350"/>
            <a:ext cx="6243637" cy="143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47" y="3810000"/>
            <a:ext cx="64293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02279C"/>
              </a:gs>
              <a:gs pos="77000">
                <a:srgbClr val="0335D3"/>
              </a:gs>
              <a:gs pos="100000">
                <a:srgbClr val="1966FF"/>
              </a:gs>
            </a:gsLst>
            <a:lin ang="5400000" scaled="0"/>
          </a:gradFill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Prescription Monitoring Plans (49 states)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Law Enforcement Efforts (Federal, State, Local)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Drug Diversion Investigators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Drug Takeback Days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Abuse Deterrent Formulations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Professional Education and Training/Guidelines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Public Education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FDA Risk Evaluation and Mitigation Strategy (REMS)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Rescheduling of Vicodin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Improved access to substance abuse treatment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004D-4173-4CBA-A4FE-F93450A69C07}" type="slidenum">
              <a:rPr lang="en-US" smtClean="0">
                <a:solidFill>
                  <a:schemeClr val="bg1"/>
                </a:solidFill>
              </a:r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1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23517" y="1066800"/>
            <a:ext cx="8620481" cy="4724400"/>
            <a:chOff x="523517" y="1066800"/>
            <a:chExt cx="8620481" cy="4724400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517" y="1066800"/>
              <a:ext cx="7629883" cy="472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791450" y="2362200"/>
              <a:ext cx="1352548" cy="3352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42999" y="5562600"/>
            <a:ext cx="7248525" cy="1295400"/>
            <a:chOff x="1142999" y="5562600"/>
            <a:chExt cx="7248525" cy="1295400"/>
          </a:xfrm>
          <a:gradFill>
            <a:gsLst>
              <a:gs pos="0">
                <a:srgbClr val="FF0000"/>
              </a:gs>
              <a:gs pos="71000">
                <a:srgbClr val="C00000"/>
              </a:gs>
              <a:gs pos="100000">
                <a:srgbClr val="C00000"/>
              </a:gs>
            </a:gsLst>
            <a:lin ang="10800000" scaled="1"/>
          </a:gradFill>
        </p:grpSpPr>
        <p:sp>
          <p:nvSpPr>
            <p:cNvPr id="38" name="Rectangle 37"/>
            <p:cNvSpPr/>
            <p:nvPr/>
          </p:nvSpPr>
          <p:spPr>
            <a:xfrm>
              <a:off x="1142999" y="5562600"/>
              <a:ext cx="7248525" cy="1295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219200" y="5638800"/>
              <a:ext cx="7124700" cy="1143000"/>
              <a:chOff x="1219200" y="5638800"/>
              <a:chExt cx="7124700" cy="1143000"/>
            </a:xfrm>
            <a:grpFill/>
          </p:grpSpPr>
          <p:sp>
            <p:nvSpPr>
              <p:cNvPr id="46" name="Up Arrow Callout 45"/>
              <p:cNvSpPr/>
              <p:nvPr/>
            </p:nvSpPr>
            <p:spPr>
              <a:xfrm>
                <a:off x="7429500" y="6324600"/>
                <a:ext cx="114300" cy="457200"/>
              </a:xfrm>
              <a:prstGeom prst="upArrow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VT</a:t>
                </a:r>
                <a:endParaRPr lang="en-US" sz="1200" b="1" dirty="0"/>
              </a:p>
            </p:txBody>
          </p:sp>
          <p:sp>
            <p:nvSpPr>
              <p:cNvPr id="47" name="Up Arrow Callout 46"/>
              <p:cNvSpPr/>
              <p:nvPr/>
            </p:nvSpPr>
            <p:spPr>
              <a:xfrm>
                <a:off x="6934200" y="6324600"/>
                <a:ext cx="114300" cy="457200"/>
              </a:xfrm>
              <a:prstGeom prst="upArrow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VA</a:t>
                </a:r>
                <a:endParaRPr lang="en-US" sz="1200" b="1" dirty="0"/>
              </a:p>
            </p:txBody>
          </p:sp>
          <p:sp>
            <p:nvSpPr>
              <p:cNvPr id="48" name="Up Arrow Callout 47"/>
              <p:cNvSpPr/>
              <p:nvPr/>
            </p:nvSpPr>
            <p:spPr>
              <a:xfrm>
                <a:off x="7315200" y="6324600"/>
                <a:ext cx="114300" cy="457200"/>
              </a:xfrm>
              <a:prstGeom prst="upArrow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SC</a:t>
                </a:r>
                <a:endParaRPr lang="en-US" sz="1200" b="1" dirty="0"/>
              </a:p>
            </p:txBody>
          </p:sp>
          <p:sp>
            <p:nvSpPr>
              <p:cNvPr id="49" name="Up Arrow Callout 48"/>
              <p:cNvSpPr/>
              <p:nvPr/>
            </p:nvSpPr>
            <p:spPr>
              <a:xfrm>
                <a:off x="5143500" y="5638800"/>
                <a:ext cx="114300" cy="457200"/>
              </a:xfrm>
              <a:prstGeom prst="upArrowCallout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HI</a:t>
                </a:r>
                <a:endParaRPr lang="en-US" sz="1100" b="1" dirty="0"/>
              </a:p>
            </p:txBody>
          </p:sp>
          <p:sp>
            <p:nvSpPr>
              <p:cNvPr id="50" name="Up Arrow Callout 49"/>
              <p:cNvSpPr/>
              <p:nvPr/>
            </p:nvSpPr>
            <p:spPr>
              <a:xfrm>
                <a:off x="4686300" y="5638800"/>
                <a:ext cx="114300" cy="457200"/>
              </a:xfrm>
              <a:prstGeom prst="upArrowCallout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MI</a:t>
                </a:r>
                <a:endParaRPr lang="en-US" sz="1100" b="1" dirty="0"/>
              </a:p>
            </p:txBody>
          </p:sp>
          <p:sp>
            <p:nvSpPr>
              <p:cNvPr id="51" name="Up Arrow Callout 50"/>
              <p:cNvSpPr/>
              <p:nvPr/>
            </p:nvSpPr>
            <p:spPr>
              <a:xfrm>
                <a:off x="3505200" y="5638800"/>
                <a:ext cx="114300" cy="457200"/>
              </a:xfrm>
              <a:prstGeom prst="upArrowCallout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NY</a:t>
                </a:r>
                <a:endParaRPr lang="en-US" sz="1100" b="1" dirty="0"/>
              </a:p>
            </p:txBody>
          </p:sp>
          <p:sp>
            <p:nvSpPr>
              <p:cNvPr id="52" name="Up Arrow Callout 51"/>
              <p:cNvSpPr/>
              <p:nvPr/>
            </p:nvSpPr>
            <p:spPr>
              <a:xfrm>
                <a:off x="3238500" y="5638800"/>
                <a:ext cx="114300" cy="457200"/>
              </a:xfrm>
              <a:prstGeom prst="upArrowCallout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RI</a:t>
                </a:r>
                <a:endParaRPr lang="en-US" sz="1100" b="1" dirty="0"/>
              </a:p>
            </p:txBody>
          </p:sp>
          <p:sp>
            <p:nvSpPr>
              <p:cNvPr id="53" name="Up Arrow Callout 52"/>
              <p:cNvSpPr/>
              <p:nvPr/>
            </p:nvSpPr>
            <p:spPr>
              <a:xfrm>
                <a:off x="6286500" y="5638800"/>
                <a:ext cx="114300" cy="457200"/>
              </a:xfrm>
              <a:prstGeom prst="upArrow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IL</a:t>
                </a:r>
                <a:endParaRPr lang="en-US" sz="1100" b="1" dirty="0"/>
              </a:p>
            </p:txBody>
          </p:sp>
          <p:sp>
            <p:nvSpPr>
              <p:cNvPr id="54" name="Up Arrow Callout 53"/>
              <p:cNvSpPr/>
              <p:nvPr/>
            </p:nvSpPr>
            <p:spPr>
              <a:xfrm>
                <a:off x="2476500" y="5638800"/>
                <a:ext cx="114300" cy="457200"/>
              </a:xfrm>
              <a:prstGeom prst="upArrowCallout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PA</a:t>
                </a:r>
                <a:endParaRPr lang="en-US" sz="1100" b="1" dirty="0"/>
              </a:p>
            </p:txBody>
          </p:sp>
          <p:sp>
            <p:nvSpPr>
              <p:cNvPr id="55" name="Up Arrow Callout 54"/>
              <p:cNvSpPr/>
              <p:nvPr/>
            </p:nvSpPr>
            <p:spPr>
              <a:xfrm>
                <a:off x="3619500" y="5638800"/>
                <a:ext cx="114300" cy="457200"/>
              </a:xfrm>
              <a:prstGeom prst="upArrowCallout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TX</a:t>
                </a:r>
                <a:endParaRPr lang="en-US" sz="1100" b="1" dirty="0"/>
              </a:p>
            </p:txBody>
          </p:sp>
          <p:sp>
            <p:nvSpPr>
              <p:cNvPr id="56" name="Up Arrow Callout 55"/>
              <p:cNvSpPr/>
              <p:nvPr/>
            </p:nvSpPr>
            <p:spPr>
              <a:xfrm>
                <a:off x="1257300" y="5638800"/>
                <a:ext cx="114300" cy="457200"/>
              </a:xfrm>
              <a:prstGeom prst="upArrowCallout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CA</a:t>
                </a:r>
                <a:endParaRPr lang="en-US" sz="1200" b="1" dirty="0"/>
              </a:p>
            </p:txBody>
          </p:sp>
          <p:sp>
            <p:nvSpPr>
              <p:cNvPr id="57" name="Up Arrow Callout 56"/>
              <p:cNvSpPr/>
              <p:nvPr/>
            </p:nvSpPr>
            <p:spPr>
              <a:xfrm>
                <a:off x="5372100" y="5638800"/>
                <a:ext cx="114300" cy="457200"/>
              </a:xfrm>
              <a:prstGeom prst="upArrow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MA</a:t>
                </a:r>
                <a:endParaRPr lang="en-US" sz="1100" b="1" dirty="0"/>
              </a:p>
            </p:txBody>
          </p:sp>
          <p:sp>
            <p:nvSpPr>
              <p:cNvPr id="58" name="Up Arrow Callout 57"/>
              <p:cNvSpPr/>
              <p:nvPr/>
            </p:nvSpPr>
            <p:spPr>
              <a:xfrm>
                <a:off x="4991100" y="5638800"/>
                <a:ext cx="114300" cy="457200"/>
              </a:xfrm>
              <a:prstGeom prst="upArrowCallout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OK</a:t>
                </a:r>
                <a:endParaRPr lang="en-US" sz="1100" b="1" dirty="0"/>
              </a:p>
            </p:txBody>
          </p:sp>
          <p:sp>
            <p:nvSpPr>
              <p:cNvPr id="59" name="Up Arrow Callout 58"/>
              <p:cNvSpPr/>
              <p:nvPr/>
            </p:nvSpPr>
            <p:spPr>
              <a:xfrm>
                <a:off x="5715000" y="5989638"/>
                <a:ext cx="114300" cy="457200"/>
              </a:xfrm>
              <a:prstGeom prst="upArrow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WV</a:t>
                </a:r>
                <a:endParaRPr lang="en-US" sz="1100" b="1" dirty="0"/>
              </a:p>
            </p:txBody>
          </p:sp>
          <p:sp>
            <p:nvSpPr>
              <p:cNvPr id="60" name="Up Arrow Callout 59"/>
              <p:cNvSpPr/>
              <p:nvPr/>
            </p:nvSpPr>
            <p:spPr>
              <a:xfrm>
                <a:off x="5905500" y="6096000"/>
                <a:ext cx="114300" cy="457200"/>
              </a:xfrm>
              <a:prstGeom prst="upArrow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NV</a:t>
                </a:r>
                <a:endParaRPr lang="en-US" sz="1100" b="1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219200" y="6443246"/>
                <a:ext cx="2717090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</a:rPr>
                  <a:t>Prescription Monitoring Plans</a:t>
                </a:r>
              </a:p>
            </p:txBody>
          </p:sp>
          <p:sp>
            <p:nvSpPr>
              <p:cNvPr id="62" name="Up Arrow Callout 61"/>
              <p:cNvSpPr/>
              <p:nvPr/>
            </p:nvSpPr>
            <p:spPr>
              <a:xfrm>
                <a:off x="7429500" y="5943600"/>
                <a:ext cx="114300" cy="457200"/>
              </a:xfrm>
              <a:prstGeom prst="upArrow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CT</a:t>
                </a:r>
                <a:endParaRPr lang="en-US" sz="1200" b="1" dirty="0"/>
              </a:p>
            </p:txBody>
          </p:sp>
          <p:sp>
            <p:nvSpPr>
              <p:cNvPr id="63" name="Up Arrow Callout 62"/>
              <p:cNvSpPr/>
              <p:nvPr/>
            </p:nvSpPr>
            <p:spPr>
              <a:xfrm>
                <a:off x="7429500" y="5638800"/>
                <a:ext cx="114300" cy="457200"/>
              </a:xfrm>
              <a:prstGeom prst="upArrow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AZ</a:t>
                </a:r>
                <a:endParaRPr lang="en-US" sz="1200" b="1" dirty="0"/>
              </a:p>
            </p:txBody>
          </p:sp>
          <p:sp>
            <p:nvSpPr>
              <p:cNvPr id="64" name="Up Arrow Callout 63"/>
              <p:cNvSpPr/>
              <p:nvPr/>
            </p:nvSpPr>
            <p:spPr>
              <a:xfrm>
                <a:off x="7848600" y="5638800"/>
                <a:ext cx="114300" cy="457200"/>
              </a:xfrm>
              <a:prstGeom prst="upArrow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FL</a:t>
                </a:r>
                <a:endParaRPr lang="en-US" sz="1200" b="1" dirty="0"/>
              </a:p>
            </p:txBody>
          </p:sp>
          <p:sp>
            <p:nvSpPr>
              <p:cNvPr id="65" name="Up Arrow Callout 64"/>
              <p:cNvSpPr/>
              <p:nvPr/>
            </p:nvSpPr>
            <p:spPr>
              <a:xfrm>
                <a:off x="6134100" y="5791200"/>
                <a:ext cx="114300" cy="457200"/>
              </a:xfrm>
              <a:prstGeom prst="upArrow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FKYL</a:t>
                </a:r>
                <a:endParaRPr lang="en-US" sz="1200" b="1" dirty="0"/>
              </a:p>
            </p:txBody>
          </p:sp>
          <p:sp>
            <p:nvSpPr>
              <p:cNvPr id="66" name="Up Arrow Callout 65"/>
              <p:cNvSpPr/>
              <p:nvPr/>
            </p:nvSpPr>
            <p:spPr>
              <a:xfrm>
                <a:off x="7315200" y="5943600"/>
                <a:ext cx="114300" cy="457200"/>
              </a:xfrm>
              <a:prstGeom prst="upArrow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LA</a:t>
                </a:r>
                <a:endParaRPr lang="en-US" sz="1200" b="1" dirty="0"/>
              </a:p>
            </p:txBody>
          </p:sp>
          <p:sp>
            <p:nvSpPr>
              <p:cNvPr id="67" name="Up Arrow Callout 66"/>
              <p:cNvSpPr/>
              <p:nvPr/>
            </p:nvSpPr>
            <p:spPr>
              <a:xfrm>
                <a:off x="7336905" y="5638800"/>
                <a:ext cx="114300" cy="457200"/>
              </a:xfrm>
              <a:prstGeom prst="upArrow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IA</a:t>
                </a:r>
                <a:endParaRPr lang="en-US" sz="1200" b="1" dirty="0"/>
              </a:p>
            </p:txBody>
          </p:sp>
          <p:sp>
            <p:nvSpPr>
              <p:cNvPr id="68" name="Up Arrow Callout 67"/>
              <p:cNvSpPr/>
              <p:nvPr/>
            </p:nvSpPr>
            <p:spPr>
              <a:xfrm>
                <a:off x="7581900" y="5943600"/>
                <a:ext cx="114300" cy="457200"/>
              </a:xfrm>
              <a:prstGeom prst="upArrow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MN</a:t>
                </a:r>
                <a:endParaRPr lang="en-US" sz="1200" b="1" dirty="0"/>
              </a:p>
            </p:txBody>
          </p:sp>
          <p:sp>
            <p:nvSpPr>
              <p:cNvPr id="69" name="Up Arrow Callout 68"/>
              <p:cNvSpPr/>
              <p:nvPr/>
            </p:nvSpPr>
            <p:spPr>
              <a:xfrm>
                <a:off x="7581900" y="5638800"/>
                <a:ext cx="114300" cy="457200"/>
              </a:xfrm>
              <a:prstGeom prst="upArrow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KS</a:t>
                </a:r>
                <a:endParaRPr lang="en-US" sz="1200" b="1" dirty="0"/>
              </a:p>
            </p:txBody>
          </p:sp>
          <p:sp>
            <p:nvSpPr>
              <p:cNvPr id="70" name="Up Arrow Callout 69"/>
              <p:cNvSpPr/>
              <p:nvPr/>
            </p:nvSpPr>
            <p:spPr>
              <a:xfrm>
                <a:off x="5867400" y="5715000"/>
                <a:ext cx="114300" cy="457200"/>
              </a:xfrm>
              <a:prstGeom prst="upArrow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IDc</a:t>
                </a:r>
                <a:endParaRPr lang="en-US" sz="1100" b="1" dirty="0"/>
              </a:p>
            </p:txBody>
          </p:sp>
          <p:sp>
            <p:nvSpPr>
              <p:cNvPr id="71" name="Up Arrow Callout 70"/>
              <p:cNvSpPr/>
              <p:nvPr/>
            </p:nvSpPr>
            <p:spPr>
              <a:xfrm>
                <a:off x="6934200" y="5943600"/>
                <a:ext cx="114300" cy="457200"/>
              </a:xfrm>
              <a:prstGeom prst="upArrow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NM</a:t>
                </a:r>
                <a:endParaRPr lang="en-US" sz="1200" b="1" dirty="0"/>
              </a:p>
            </p:txBody>
          </p:sp>
          <p:sp>
            <p:nvSpPr>
              <p:cNvPr id="72" name="Up Arrow Callout 71"/>
              <p:cNvSpPr/>
              <p:nvPr/>
            </p:nvSpPr>
            <p:spPr>
              <a:xfrm>
                <a:off x="6934200" y="5638800"/>
                <a:ext cx="114300" cy="457200"/>
              </a:xfrm>
              <a:prstGeom prst="upArrow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MS</a:t>
                </a:r>
                <a:endParaRPr lang="en-US" sz="1200" b="1" dirty="0"/>
              </a:p>
            </p:txBody>
          </p:sp>
          <p:sp>
            <p:nvSpPr>
              <p:cNvPr id="73" name="Up Arrow Callout 72"/>
              <p:cNvSpPr/>
              <p:nvPr/>
            </p:nvSpPr>
            <p:spPr>
              <a:xfrm>
                <a:off x="7184505" y="5638800"/>
                <a:ext cx="114300" cy="457200"/>
              </a:xfrm>
              <a:prstGeom prst="upArrow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CO</a:t>
                </a:r>
                <a:endParaRPr lang="en-US" sz="1200" b="1" dirty="0"/>
              </a:p>
            </p:txBody>
          </p:sp>
          <p:sp>
            <p:nvSpPr>
              <p:cNvPr id="74" name="Up Arrow Callout 73"/>
              <p:cNvSpPr/>
              <p:nvPr/>
            </p:nvSpPr>
            <p:spPr>
              <a:xfrm>
                <a:off x="7086600" y="5943600"/>
                <a:ext cx="114300" cy="457200"/>
              </a:xfrm>
              <a:prstGeom prst="upArrow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OH</a:t>
                </a:r>
                <a:endParaRPr lang="en-US" sz="1200" b="1" dirty="0"/>
              </a:p>
            </p:txBody>
          </p:sp>
          <p:sp>
            <p:nvSpPr>
              <p:cNvPr id="75" name="Up Arrow Callout 74"/>
              <p:cNvSpPr/>
              <p:nvPr/>
            </p:nvSpPr>
            <p:spPr>
              <a:xfrm>
                <a:off x="7734300" y="5913438"/>
                <a:ext cx="114300" cy="457200"/>
              </a:xfrm>
              <a:prstGeom prst="upArrow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OR</a:t>
                </a:r>
                <a:endParaRPr lang="en-US" sz="1200" b="1" dirty="0"/>
              </a:p>
            </p:txBody>
          </p:sp>
          <p:sp>
            <p:nvSpPr>
              <p:cNvPr id="76" name="Up Arrow Callout 75"/>
              <p:cNvSpPr/>
              <p:nvPr/>
            </p:nvSpPr>
            <p:spPr>
              <a:xfrm>
                <a:off x="7734300" y="5638800"/>
                <a:ext cx="114300" cy="457200"/>
              </a:xfrm>
              <a:prstGeom prst="upArrow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AL</a:t>
                </a:r>
                <a:endParaRPr lang="en-US" sz="1200" b="1" dirty="0"/>
              </a:p>
            </p:txBody>
          </p:sp>
          <p:sp>
            <p:nvSpPr>
              <p:cNvPr id="77" name="Up Arrow Callout 76"/>
              <p:cNvSpPr/>
              <p:nvPr/>
            </p:nvSpPr>
            <p:spPr>
              <a:xfrm>
                <a:off x="7086600" y="6324600"/>
                <a:ext cx="114300" cy="457200"/>
              </a:xfrm>
              <a:prstGeom prst="upArrow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TN</a:t>
                </a:r>
                <a:endParaRPr lang="en-US" sz="1200" b="1" dirty="0"/>
              </a:p>
            </p:txBody>
          </p:sp>
          <p:sp>
            <p:nvSpPr>
              <p:cNvPr id="78" name="Up Arrow Callout 77"/>
              <p:cNvSpPr/>
              <p:nvPr/>
            </p:nvSpPr>
            <p:spPr>
              <a:xfrm>
                <a:off x="5715000" y="5638800"/>
                <a:ext cx="114300" cy="457200"/>
              </a:xfrm>
              <a:prstGeom prst="upArrow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UT</a:t>
                </a:r>
                <a:endParaRPr lang="en-US" sz="1100" b="1" dirty="0"/>
              </a:p>
            </p:txBody>
          </p:sp>
          <p:sp>
            <p:nvSpPr>
              <p:cNvPr id="79" name="Up Arrow Callout 78"/>
              <p:cNvSpPr/>
              <p:nvPr/>
            </p:nvSpPr>
            <p:spPr>
              <a:xfrm>
                <a:off x="6781800" y="5943600"/>
                <a:ext cx="114300" cy="457200"/>
              </a:xfrm>
              <a:prstGeom prst="upArrow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WY</a:t>
                </a:r>
                <a:endParaRPr lang="en-US" sz="1200" b="1" dirty="0"/>
              </a:p>
            </p:txBody>
          </p:sp>
          <p:sp>
            <p:nvSpPr>
              <p:cNvPr id="80" name="Up Arrow Callout 79"/>
              <p:cNvSpPr/>
              <p:nvPr/>
            </p:nvSpPr>
            <p:spPr>
              <a:xfrm>
                <a:off x="6781800" y="5638800"/>
                <a:ext cx="114300" cy="457200"/>
              </a:xfrm>
              <a:prstGeom prst="upArrow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ME</a:t>
                </a:r>
                <a:endParaRPr lang="en-US" sz="1200" b="1" dirty="0"/>
              </a:p>
            </p:txBody>
          </p:sp>
          <p:sp>
            <p:nvSpPr>
              <p:cNvPr id="81" name="Up Arrow Callout 80"/>
              <p:cNvSpPr/>
              <p:nvPr/>
            </p:nvSpPr>
            <p:spPr>
              <a:xfrm>
                <a:off x="8115300" y="5638800"/>
                <a:ext cx="114300" cy="457200"/>
              </a:xfrm>
              <a:prstGeom prst="upArrow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SD</a:t>
                </a:r>
                <a:endParaRPr lang="en-US" sz="1200" b="1" dirty="0"/>
              </a:p>
            </p:txBody>
          </p:sp>
          <p:sp>
            <p:nvSpPr>
              <p:cNvPr id="82" name="Up Arrow Callout 81"/>
              <p:cNvSpPr/>
              <p:nvPr/>
            </p:nvSpPr>
            <p:spPr>
              <a:xfrm>
                <a:off x="8229600" y="5638800"/>
                <a:ext cx="114300" cy="457200"/>
              </a:xfrm>
              <a:prstGeom prst="upArrow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WI</a:t>
                </a:r>
                <a:endParaRPr lang="en-US" sz="1200" b="1" dirty="0"/>
              </a:p>
            </p:txBody>
          </p:sp>
          <p:sp>
            <p:nvSpPr>
              <p:cNvPr id="83" name="Up Arrow Callout 82"/>
              <p:cNvSpPr/>
              <p:nvPr/>
            </p:nvSpPr>
            <p:spPr>
              <a:xfrm>
                <a:off x="7200900" y="6324600"/>
                <a:ext cx="114300" cy="457200"/>
              </a:xfrm>
              <a:prstGeom prst="upArrow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ND</a:t>
                </a:r>
                <a:endParaRPr lang="en-US" sz="1200" b="1" dirty="0"/>
              </a:p>
            </p:txBody>
          </p:sp>
          <p:sp>
            <p:nvSpPr>
              <p:cNvPr id="84" name="Up Arrow Callout 83"/>
              <p:cNvSpPr/>
              <p:nvPr/>
            </p:nvSpPr>
            <p:spPr>
              <a:xfrm>
                <a:off x="7070205" y="5638800"/>
                <a:ext cx="114300" cy="457200"/>
              </a:xfrm>
              <a:prstGeom prst="upArrow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AL</a:t>
                </a:r>
                <a:endParaRPr lang="en-US" sz="1200" b="1" dirty="0"/>
              </a:p>
            </p:txBody>
          </p:sp>
          <p:sp>
            <p:nvSpPr>
              <p:cNvPr id="85" name="Up Arrow Callout 84"/>
              <p:cNvSpPr/>
              <p:nvPr/>
            </p:nvSpPr>
            <p:spPr>
              <a:xfrm>
                <a:off x="5257800" y="5638800"/>
                <a:ext cx="114300" cy="457200"/>
              </a:xfrm>
              <a:prstGeom prst="upArrow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IN</a:t>
                </a:r>
                <a:endParaRPr lang="en-US" sz="1200" b="1" dirty="0"/>
              </a:p>
            </p:txBody>
          </p:sp>
          <p:sp>
            <p:nvSpPr>
              <p:cNvPr id="86" name="Up Arrow Callout 85"/>
              <p:cNvSpPr/>
              <p:nvPr/>
            </p:nvSpPr>
            <p:spPr>
              <a:xfrm>
                <a:off x="7200900" y="5943600"/>
                <a:ext cx="114300" cy="457200"/>
              </a:xfrm>
              <a:prstGeom prst="upArrow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NC</a:t>
                </a:r>
                <a:endParaRPr lang="en-US" sz="1200" b="1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76200"/>
            <a:ext cx="9134900" cy="1143000"/>
          </a:xfrm>
        </p:spPr>
        <p:txBody>
          <a:bodyPr>
            <a:noAutofit/>
          </a:bodyPr>
          <a:lstStyle/>
          <a:p>
            <a:r>
              <a:rPr lang="en-US" sz="2800" dirty="0"/>
              <a:t>Conceptual Framework for Understanding Prescription Analgesic Abuse and Potential </a:t>
            </a:r>
            <a:r>
              <a:rPr lang="en-US" sz="2800" dirty="0" smtClean="0"/>
              <a:t>Interventions</a:t>
            </a:r>
            <a:endParaRPr lang="en-US" sz="28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6324600" y="2590800"/>
            <a:ext cx="2457450" cy="1905000"/>
            <a:chOff x="6324600" y="2590800"/>
            <a:chExt cx="2457450" cy="1905000"/>
          </a:xfrm>
        </p:grpSpPr>
        <p:sp>
          <p:nvSpPr>
            <p:cNvPr id="7" name="TextBox 6"/>
            <p:cNvSpPr txBox="1"/>
            <p:nvPr/>
          </p:nvSpPr>
          <p:spPr>
            <a:xfrm>
              <a:off x="8534400" y="3014246"/>
              <a:ext cx="2476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0</a:t>
              </a:r>
              <a:endParaRPr lang="en-US" b="1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324600" y="2590800"/>
              <a:ext cx="2358224" cy="1905000"/>
              <a:chOff x="6324600" y="2590800"/>
              <a:chExt cx="2358224" cy="1905000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6480313" y="2755410"/>
                <a:ext cx="2202511" cy="1586002"/>
              </a:xfrm>
              <a:custGeom>
                <a:avLst/>
                <a:gdLst>
                  <a:gd name="connsiteX0" fmla="*/ 0 w 2202511"/>
                  <a:gd name="connsiteY0" fmla="*/ 1586002 h 1586002"/>
                  <a:gd name="connsiteX1" fmla="*/ 182880 w 2202511"/>
                  <a:gd name="connsiteY1" fmla="*/ 1339512 h 1586002"/>
                  <a:gd name="connsiteX2" fmla="*/ 286247 w 2202511"/>
                  <a:gd name="connsiteY2" fmla="*/ 1108924 h 1586002"/>
                  <a:gd name="connsiteX3" fmla="*/ 373711 w 2202511"/>
                  <a:gd name="connsiteY3" fmla="*/ 894239 h 1586002"/>
                  <a:gd name="connsiteX4" fmla="*/ 500932 w 2202511"/>
                  <a:gd name="connsiteY4" fmla="*/ 623894 h 1586002"/>
                  <a:gd name="connsiteX5" fmla="*/ 652007 w 2202511"/>
                  <a:gd name="connsiteY5" fmla="*/ 409209 h 1586002"/>
                  <a:gd name="connsiteX6" fmla="*/ 795130 w 2202511"/>
                  <a:gd name="connsiteY6" fmla="*/ 146816 h 1586002"/>
                  <a:gd name="connsiteX7" fmla="*/ 962108 w 2202511"/>
                  <a:gd name="connsiteY7" fmla="*/ 43449 h 1586002"/>
                  <a:gd name="connsiteX8" fmla="*/ 1200647 w 2202511"/>
                  <a:gd name="connsiteY8" fmla="*/ 3693 h 1586002"/>
                  <a:gd name="connsiteX9" fmla="*/ 1415332 w 2202511"/>
                  <a:gd name="connsiteY9" fmla="*/ 11644 h 1586002"/>
                  <a:gd name="connsiteX10" fmla="*/ 1717482 w 2202511"/>
                  <a:gd name="connsiteY10" fmla="*/ 91157 h 1586002"/>
                  <a:gd name="connsiteX11" fmla="*/ 1963972 w 2202511"/>
                  <a:gd name="connsiteY11" fmla="*/ 297891 h 1586002"/>
                  <a:gd name="connsiteX12" fmla="*/ 2202511 w 2202511"/>
                  <a:gd name="connsiteY12" fmla="*/ 441014 h 1586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02511" h="1586002">
                    <a:moveTo>
                      <a:pt x="0" y="1586002"/>
                    </a:moveTo>
                    <a:cubicBezTo>
                      <a:pt x="67586" y="1502513"/>
                      <a:pt x="135172" y="1419025"/>
                      <a:pt x="182880" y="1339512"/>
                    </a:cubicBezTo>
                    <a:cubicBezTo>
                      <a:pt x="230588" y="1259999"/>
                      <a:pt x="254442" y="1183136"/>
                      <a:pt x="286247" y="1108924"/>
                    </a:cubicBezTo>
                    <a:cubicBezTo>
                      <a:pt x="318052" y="1034712"/>
                      <a:pt x="337930" y="975077"/>
                      <a:pt x="373711" y="894239"/>
                    </a:cubicBezTo>
                    <a:cubicBezTo>
                      <a:pt x="409492" y="813401"/>
                      <a:pt x="454549" y="704732"/>
                      <a:pt x="500932" y="623894"/>
                    </a:cubicBezTo>
                    <a:cubicBezTo>
                      <a:pt x="547315" y="543056"/>
                      <a:pt x="602974" y="488722"/>
                      <a:pt x="652007" y="409209"/>
                    </a:cubicBezTo>
                    <a:cubicBezTo>
                      <a:pt x="701040" y="329696"/>
                      <a:pt x="743447" y="207776"/>
                      <a:pt x="795130" y="146816"/>
                    </a:cubicBezTo>
                    <a:cubicBezTo>
                      <a:pt x="846813" y="85856"/>
                      <a:pt x="894522" y="67303"/>
                      <a:pt x="962108" y="43449"/>
                    </a:cubicBezTo>
                    <a:cubicBezTo>
                      <a:pt x="1029694" y="19595"/>
                      <a:pt x="1125110" y="8994"/>
                      <a:pt x="1200647" y="3693"/>
                    </a:cubicBezTo>
                    <a:cubicBezTo>
                      <a:pt x="1276184" y="-1608"/>
                      <a:pt x="1329193" y="-2933"/>
                      <a:pt x="1415332" y="11644"/>
                    </a:cubicBezTo>
                    <a:cubicBezTo>
                      <a:pt x="1501471" y="26221"/>
                      <a:pt x="1626042" y="43449"/>
                      <a:pt x="1717482" y="91157"/>
                    </a:cubicBezTo>
                    <a:cubicBezTo>
                      <a:pt x="1808922" y="138865"/>
                      <a:pt x="1883134" y="239581"/>
                      <a:pt x="1963972" y="297891"/>
                    </a:cubicBezTo>
                    <a:cubicBezTo>
                      <a:pt x="2044810" y="356201"/>
                      <a:pt x="2158779" y="415835"/>
                      <a:pt x="2202511" y="441014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315200" y="2633246"/>
                <a:ext cx="2476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0</a:t>
                </a:r>
                <a:endParaRPr lang="en-US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077200" y="2678668"/>
                <a:ext cx="2476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0</a:t>
                </a:r>
                <a:endParaRPr lang="en-US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305800" y="2861846"/>
                <a:ext cx="2476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0</a:t>
                </a:r>
                <a:endParaRPr lang="en-US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324600" y="4157246"/>
                <a:ext cx="2476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0</a:t>
                </a:r>
                <a:endParaRPr lang="en-US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705600" y="3471446"/>
                <a:ext cx="2476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0</a:t>
                </a:r>
                <a:endParaRPr lang="en-US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534150" y="3928646"/>
                <a:ext cx="2476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0</a:t>
                </a:r>
                <a:endParaRPr lang="en-US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858000" y="3200400"/>
                <a:ext cx="2476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0</a:t>
                </a:r>
                <a:endParaRPr lang="en-US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086600" y="2861846"/>
                <a:ext cx="2476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0</a:t>
                </a:r>
                <a:endParaRPr lang="en-US" b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524750" y="2590800"/>
                <a:ext cx="2476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0</a:t>
                </a:r>
                <a:endParaRPr lang="en-US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772400" y="2590800"/>
                <a:ext cx="2476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0</a:t>
                </a:r>
                <a:endParaRPr lang="en-US" b="1" dirty="0"/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7374649" y="5516562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2010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88249" y="5516562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1970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59849" y="548640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1980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07649" y="548640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1990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79249" y="551358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2000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7239000" y="838200"/>
            <a:ext cx="990600" cy="4797623"/>
            <a:chOff x="7239000" y="838200"/>
            <a:chExt cx="990600" cy="4797623"/>
          </a:xfrm>
        </p:grpSpPr>
        <p:sp>
          <p:nvSpPr>
            <p:cNvPr id="87" name="TextBox 86"/>
            <p:cNvSpPr txBox="1"/>
            <p:nvPr/>
          </p:nvSpPr>
          <p:spPr>
            <a:xfrm>
              <a:off x="7239000" y="838200"/>
              <a:ext cx="489236" cy="307777"/>
            </a:xfrm>
            <a:prstGeom prst="rect">
              <a:avLst/>
            </a:prstGeom>
            <a:gradFill flip="none" rotWithShape="1">
              <a:gsLst>
                <a:gs pos="0">
                  <a:srgbClr val="C00000"/>
                </a:gs>
                <a:gs pos="50000">
                  <a:srgbClr val="C00000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ADF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887840" y="838200"/>
              <a:ext cx="341760" cy="307777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0000">
                  <a:srgbClr val="C00000"/>
                </a:gs>
                <a:gs pos="100000">
                  <a:srgbClr val="FF0000"/>
                </a:gs>
              </a:gsLst>
              <a:lin ang="0" scaled="1"/>
            </a:gra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FL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 flipH="1">
              <a:off x="7848600" y="1066800"/>
              <a:ext cx="38100" cy="449282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7658100" y="1143000"/>
              <a:ext cx="38100" cy="449282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7639050" y="3729335"/>
            <a:ext cx="1657349" cy="1729264"/>
            <a:chOff x="7639050" y="3729335"/>
            <a:chExt cx="1657349" cy="1729264"/>
          </a:xfrm>
        </p:grpSpPr>
        <p:sp>
          <p:nvSpPr>
            <p:cNvPr id="93" name="TextBox 92"/>
            <p:cNvSpPr txBox="1"/>
            <p:nvPr/>
          </p:nvSpPr>
          <p:spPr>
            <a:xfrm>
              <a:off x="8020051" y="4904601"/>
              <a:ext cx="1166856" cy="276999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97000">
                  <a:srgbClr val="C00000"/>
                </a:gs>
                <a:gs pos="100000">
                  <a:srgbClr val="C00000"/>
                </a:gs>
              </a:gsLst>
              <a:lin ang="10800000" scaled="1"/>
            </a:gra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ER/LA REMS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001000" y="4648200"/>
              <a:ext cx="1295399" cy="276999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78000">
                  <a:srgbClr val="C00000"/>
                </a:gs>
                <a:gs pos="100000">
                  <a:srgbClr val="C00000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TIRF REMS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093951" y="4186535"/>
              <a:ext cx="1183824" cy="461665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34000">
                  <a:srgbClr val="FF0000"/>
                </a:gs>
                <a:gs pos="100000">
                  <a:srgbClr val="C00000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WA/NY/ACEP</a:t>
              </a:r>
            </a:p>
            <a:p>
              <a:r>
                <a:rPr lang="en-US" sz="1200" b="1" dirty="0" smtClean="0">
                  <a:solidFill>
                    <a:schemeClr val="bg1"/>
                  </a:solidFill>
                </a:rPr>
                <a:t>Rx Guidelines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639050" y="5181600"/>
              <a:ext cx="1504950" cy="276999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97000">
                  <a:srgbClr val="C0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</a:gra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Natl Drug Take Back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305800" y="3729335"/>
              <a:ext cx="829101" cy="461665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34000">
                  <a:srgbClr val="FF0000"/>
                </a:gs>
                <a:gs pos="100000">
                  <a:srgbClr val="C00000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HC-APAP</a:t>
              </a: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Tramadol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8" name="Slide Number Placeholder 9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004D-4173-4CBA-A4FE-F93450A69C07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100" name="Group 99"/>
          <p:cNvGrpSpPr/>
          <p:nvPr/>
        </p:nvGrpSpPr>
        <p:grpSpPr>
          <a:xfrm>
            <a:off x="6324600" y="3352800"/>
            <a:ext cx="1981200" cy="1447800"/>
            <a:chOff x="6324600" y="3352800"/>
            <a:chExt cx="1981200" cy="1447800"/>
          </a:xfrm>
        </p:grpSpPr>
        <p:sp>
          <p:nvSpPr>
            <p:cNvPr id="101" name="Freeform 100"/>
            <p:cNvSpPr/>
            <p:nvPr/>
          </p:nvSpPr>
          <p:spPr>
            <a:xfrm>
              <a:off x="6432605" y="3398484"/>
              <a:ext cx="1768673" cy="1366978"/>
            </a:xfrm>
            <a:custGeom>
              <a:avLst/>
              <a:gdLst>
                <a:gd name="connsiteX0" fmla="*/ 0 w 1768673"/>
                <a:gd name="connsiteY0" fmla="*/ 1308688 h 1366978"/>
                <a:gd name="connsiteX1" fmla="*/ 310101 w 1768673"/>
                <a:gd name="connsiteY1" fmla="*/ 1213273 h 1366978"/>
                <a:gd name="connsiteX2" fmla="*/ 548640 w 1768673"/>
                <a:gd name="connsiteY2" fmla="*/ 1348445 h 1366978"/>
                <a:gd name="connsiteX3" fmla="*/ 667910 w 1768673"/>
                <a:gd name="connsiteY3" fmla="*/ 728243 h 1366978"/>
                <a:gd name="connsiteX4" fmla="*/ 898498 w 1768673"/>
                <a:gd name="connsiteY4" fmla="*/ 1197370 h 1366978"/>
                <a:gd name="connsiteX5" fmla="*/ 1137037 w 1768673"/>
                <a:gd name="connsiteY5" fmla="*/ 879318 h 1366978"/>
                <a:gd name="connsiteX6" fmla="*/ 1351722 w 1768673"/>
                <a:gd name="connsiteY6" fmla="*/ 561266 h 1366978"/>
                <a:gd name="connsiteX7" fmla="*/ 1582310 w 1768673"/>
                <a:gd name="connsiteY7" fmla="*/ 330678 h 1366978"/>
                <a:gd name="connsiteX8" fmla="*/ 1749287 w 1768673"/>
                <a:gd name="connsiteY8" fmla="*/ 28528 h 1366978"/>
                <a:gd name="connsiteX9" fmla="*/ 1765190 w 1768673"/>
                <a:gd name="connsiteY9" fmla="*/ 12626 h 1366978"/>
                <a:gd name="connsiteX10" fmla="*/ 1765190 w 1768673"/>
                <a:gd name="connsiteY10" fmla="*/ 12626 h 136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8673" h="1366978">
                  <a:moveTo>
                    <a:pt x="0" y="1308688"/>
                  </a:moveTo>
                  <a:cubicBezTo>
                    <a:pt x="109330" y="1257667"/>
                    <a:pt x="218661" y="1206647"/>
                    <a:pt x="310101" y="1213273"/>
                  </a:cubicBezTo>
                  <a:cubicBezTo>
                    <a:pt x="401541" y="1219899"/>
                    <a:pt x="489005" y="1429283"/>
                    <a:pt x="548640" y="1348445"/>
                  </a:cubicBezTo>
                  <a:cubicBezTo>
                    <a:pt x="608275" y="1267607"/>
                    <a:pt x="609600" y="753422"/>
                    <a:pt x="667910" y="728243"/>
                  </a:cubicBezTo>
                  <a:cubicBezTo>
                    <a:pt x="726220" y="703064"/>
                    <a:pt x="820310" y="1172191"/>
                    <a:pt x="898498" y="1197370"/>
                  </a:cubicBezTo>
                  <a:cubicBezTo>
                    <a:pt x="976686" y="1222549"/>
                    <a:pt x="1061500" y="985335"/>
                    <a:pt x="1137037" y="879318"/>
                  </a:cubicBezTo>
                  <a:cubicBezTo>
                    <a:pt x="1212574" y="773301"/>
                    <a:pt x="1277510" y="652706"/>
                    <a:pt x="1351722" y="561266"/>
                  </a:cubicBezTo>
                  <a:cubicBezTo>
                    <a:pt x="1425934" y="469826"/>
                    <a:pt x="1516049" y="419468"/>
                    <a:pt x="1582310" y="330678"/>
                  </a:cubicBezTo>
                  <a:cubicBezTo>
                    <a:pt x="1648571" y="241888"/>
                    <a:pt x="1718807" y="81537"/>
                    <a:pt x="1749287" y="28528"/>
                  </a:cubicBezTo>
                  <a:cubicBezTo>
                    <a:pt x="1779767" y="-24481"/>
                    <a:pt x="1765190" y="12626"/>
                    <a:pt x="1765190" y="12626"/>
                  </a:cubicBezTo>
                  <a:lnTo>
                    <a:pt x="1765190" y="12626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8093951" y="3352800"/>
              <a:ext cx="211849" cy="152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6324600" y="4648200"/>
              <a:ext cx="211849" cy="152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6629400" y="4572000"/>
              <a:ext cx="211849" cy="152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6874751" y="4648200"/>
              <a:ext cx="211849" cy="152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7010400" y="4038600"/>
              <a:ext cx="211849" cy="152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7924800" y="3657600"/>
              <a:ext cx="211849" cy="152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7696200" y="3886200"/>
              <a:ext cx="211849" cy="152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7239000" y="4495800"/>
              <a:ext cx="211849" cy="152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7467600" y="4191000"/>
              <a:ext cx="211849" cy="152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71808" y="1140023"/>
            <a:ext cx="4211016" cy="1374577"/>
            <a:chOff x="4471808" y="1140023"/>
            <a:chExt cx="4211016" cy="1374577"/>
          </a:xfrm>
        </p:grpSpPr>
        <p:grpSp>
          <p:nvGrpSpPr>
            <p:cNvPr id="29" name="Group 28"/>
            <p:cNvGrpSpPr/>
            <p:nvPr/>
          </p:nvGrpSpPr>
          <p:grpSpPr>
            <a:xfrm>
              <a:off x="4471808" y="1471136"/>
              <a:ext cx="4211016" cy="1043464"/>
              <a:chOff x="4471808" y="1471136"/>
              <a:chExt cx="4211016" cy="1043464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6252332" y="2206823"/>
                <a:ext cx="2430492" cy="307777"/>
              </a:xfrm>
              <a:prstGeom prst="rect">
                <a:avLst/>
              </a:prstGeom>
              <a:gradFill>
                <a:gsLst>
                  <a:gs pos="0">
                    <a:srgbClr val="92D050"/>
                  </a:gs>
                  <a:gs pos="97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10800000" scaled="1"/>
              </a:grad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</a:rPr>
                  <a:t>VA 5</a:t>
                </a:r>
                <a:r>
                  <a:rPr lang="en-US" sz="1400" b="1" baseline="30000" dirty="0" smtClean="0">
                    <a:solidFill>
                      <a:schemeClr val="bg1"/>
                    </a:solidFill>
                  </a:rPr>
                  <a:t>th</a:t>
                </a:r>
                <a:r>
                  <a:rPr lang="en-US" sz="1400" b="1" dirty="0" smtClean="0">
                    <a:solidFill>
                      <a:schemeClr val="bg1"/>
                    </a:solidFill>
                  </a:rPr>
                  <a:t> VS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471808" y="1471136"/>
                <a:ext cx="2690992" cy="738664"/>
              </a:xfrm>
              <a:prstGeom prst="rect">
                <a:avLst/>
              </a:prstGeom>
              <a:gradFill>
                <a:gsLst>
                  <a:gs pos="0">
                    <a:srgbClr val="92D050"/>
                  </a:gs>
                  <a:gs pos="97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10800000" scaled="1"/>
              </a:grad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</a:rPr>
                  <a:t>Opioids Chronic Noncancer Pain</a:t>
                </a:r>
              </a:p>
              <a:p>
                <a:r>
                  <a:rPr lang="en-US" sz="1400" b="1" dirty="0" smtClean="0">
                    <a:solidFill>
                      <a:schemeClr val="bg1"/>
                    </a:solidFill>
                  </a:rPr>
                  <a:t>Papers, AAPM , APS, AGS, BPS, AAFP, &gt;21 org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>
              <a:off x="5867400" y="1140023"/>
              <a:ext cx="1782324" cy="307777"/>
            </a:xfrm>
            <a:prstGeom prst="rect">
              <a:avLst/>
            </a:prstGeom>
            <a:gradFill>
              <a:gsLst>
                <a:gs pos="0">
                  <a:srgbClr val="92D050"/>
                </a:gs>
                <a:gs pos="97000">
                  <a:schemeClr val="accent3">
                    <a:lumMod val="5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10800000" scaled="1"/>
            </a:gradFill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OC “Crushable”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827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DORA Issues 600 Notifications on Potential </a:t>
            </a:r>
            <a:r>
              <a:rPr lang="en-US" sz="3600" dirty="0" smtClean="0">
                <a:solidFill>
                  <a:schemeClr val="bg1"/>
                </a:solidFill>
              </a:rPr>
              <a:t>Doctor-Shopping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October 31, 2014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DENVER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- Over 600 prescribers and pharmacies in the State are receiving a notification today from the Colorado Prescription Drug Monitoring Program (PDMP) that a patient they treat obtained potentially dangerous amounts of controlled substances from multiple prescribers and pharmacies.  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In one instance, a patient obtained prescriptions from 11 different prescribers and 10 different pharmacies within 30 </a:t>
            </a:r>
            <a:r>
              <a:rPr lang="en-US" sz="2400" dirty="0" smtClean="0">
                <a:solidFill>
                  <a:schemeClr val="bg1"/>
                </a:solidFill>
              </a:rPr>
              <a:t>days….</a:t>
            </a:r>
            <a:r>
              <a:rPr lang="en-US" sz="2400" dirty="0">
                <a:solidFill>
                  <a:schemeClr val="bg1"/>
                </a:solidFill>
              </a:rPr>
              <a:t>  Another person obtained over 1,600 pills of oxycodone and hydrocodone from multiple prescribers and dispensers in one month.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004D-4173-4CBA-A4FE-F93450A69C07}" type="slidenum">
              <a:rPr lang="en-US" smtClean="0">
                <a:solidFill>
                  <a:schemeClr val="bg1"/>
                </a:solidFill>
              </a:r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71500" y="762000"/>
            <a:ext cx="3162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Population </a:t>
            </a:r>
            <a:r>
              <a:rPr lang="en-US" b="1" dirty="0" smtClean="0">
                <a:solidFill>
                  <a:schemeClr val="bg1"/>
                </a:solidFill>
              </a:rPr>
              <a:t>with </a:t>
            </a:r>
            <a:r>
              <a:rPr lang="en-US" b="1" dirty="0">
                <a:solidFill>
                  <a:schemeClr val="bg1"/>
                </a:solidFill>
              </a:rPr>
              <a:t>Addiction </a:t>
            </a:r>
            <a:r>
              <a:rPr lang="en-US" b="1" dirty="0" smtClean="0">
                <a:solidFill>
                  <a:schemeClr val="bg1"/>
                </a:solidFill>
              </a:rPr>
              <a:t>Risk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↓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Exposed </a:t>
            </a:r>
            <a:r>
              <a:rPr lang="en-US" b="1" dirty="0">
                <a:solidFill>
                  <a:schemeClr val="bg1"/>
                </a:solidFill>
              </a:rPr>
              <a:t>to Opioid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1524000" y="1737360"/>
            <a:ext cx="4795839" cy="4968239"/>
            <a:chOff x="-1049338" y="1389686"/>
            <a:chExt cx="4795762" cy="4968995"/>
          </a:xfrm>
        </p:grpSpPr>
        <p:grpSp>
          <p:nvGrpSpPr>
            <p:cNvPr id="33813" name="Group 14"/>
            <p:cNvGrpSpPr>
              <a:grpSpLocks/>
            </p:cNvGrpSpPr>
            <p:nvPr/>
          </p:nvGrpSpPr>
          <p:grpSpPr bwMode="auto">
            <a:xfrm>
              <a:off x="-1049338" y="1389686"/>
              <a:ext cx="4795762" cy="4389788"/>
              <a:chOff x="-1371600" y="2361270"/>
              <a:chExt cx="4795762" cy="4389788"/>
            </a:xfrm>
          </p:grpSpPr>
          <p:pic>
            <p:nvPicPr>
              <p:cNvPr id="33815" name="Picture 2" descr="fig 153.gif (17584 octets)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8463" t="3276" r="48463" b="1804"/>
              <a:stretch/>
            </p:blipFill>
            <p:spPr bwMode="auto">
              <a:xfrm>
                <a:off x="-1371600" y="2361270"/>
                <a:ext cx="4795762" cy="4389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16" name="TextBox 5"/>
              <p:cNvSpPr txBox="1">
                <a:spLocks noChangeArrowheads="1"/>
              </p:cNvSpPr>
              <p:nvPr/>
            </p:nvSpPr>
            <p:spPr bwMode="auto">
              <a:xfrm>
                <a:off x="1458117" y="2757570"/>
                <a:ext cx="1736345" cy="646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b="1" dirty="0" smtClean="0"/>
                  <a:t>Swallow</a:t>
                </a:r>
              </a:p>
              <a:p>
                <a:pPr algn="ctr" eaLnBrk="1" hangingPunct="1"/>
                <a:r>
                  <a:rPr lang="en-US" b="1" dirty="0" smtClean="0"/>
                  <a:t>Misuse/Abuse</a:t>
                </a:r>
                <a:endParaRPr lang="en-US" sz="1600" b="1" dirty="0"/>
              </a:p>
            </p:txBody>
          </p:sp>
          <p:sp>
            <p:nvSpPr>
              <p:cNvPr id="33817" name="TextBox 7"/>
              <p:cNvSpPr txBox="1">
                <a:spLocks noChangeArrowheads="1"/>
              </p:cNvSpPr>
              <p:nvPr/>
            </p:nvSpPr>
            <p:spPr bwMode="auto">
              <a:xfrm>
                <a:off x="1847848" y="4126468"/>
                <a:ext cx="800206" cy="3693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 dirty="0"/>
                  <a:t>Chew</a:t>
                </a:r>
              </a:p>
            </p:txBody>
          </p:sp>
          <p:sp>
            <p:nvSpPr>
              <p:cNvPr id="33818" name="TextBox 8"/>
              <p:cNvSpPr txBox="1">
                <a:spLocks noChangeArrowheads="1"/>
              </p:cNvSpPr>
              <p:nvPr/>
            </p:nvSpPr>
            <p:spPr bwMode="auto">
              <a:xfrm>
                <a:off x="1847848" y="5136116"/>
                <a:ext cx="851501" cy="3693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 dirty="0"/>
                  <a:t>Crush</a:t>
                </a:r>
              </a:p>
            </p:txBody>
          </p:sp>
          <p:sp>
            <p:nvSpPr>
              <p:cNvPr id="33819" name="TextBox 9"/>
              <p:cNvSpPr txBox="1">
                <a:spLocks noChangeArrowheads="1"/>
              </p:cNvSpPr>
              <p:nvPr/>
            </p:nvSpPr>
            <p:spPr bwMode="auto">
              <a:xfrm>
                <a:off x="1862136" y="5788580"/>
                <a:ext cx="787382" cy="369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 dirty="0"/>
                  <a:t>Snort</a:t>
                </a:r>
              </a:p>
            </p:txBody>
          </p:sp>
          <p:sp>
            <p:nvSpPr>
              <p:cNvPr id="33820" name="TextBox 10"/>
              <p:cNvSpPr txBox="1">
                <a:spLocks noChangeArrowheads="1"/>
              </p:cNvSpPr>
              <p:nvPr/>
            </p:nvSpPr>
            <p:spPr bwMode="auto">
              <a:xfrm>
                <a:off x="1858029" y="6348416"/>
                <a:ext cx="782587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000" b="1" dirty="0"/>
                  <a:t>Inject</a:t>
                </a:r>
                <a:endParaRPr lang="en-US" b="1" dirty="0"/>
              </a:p>
            </p:txBody>
          </p:sp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205" y="5494322"/>
              <a:ext cx="1193390" cy="864359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 Framework for Understanding Rx Drug Abuse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379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1277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5DA17AC-D89C-406A-91F0-F323F3F1E0D7}" type="slidenum">
              <a:rPr lang="en-US" sz="1400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dirty="0" smtClean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971800" y="1257815"/>
            <a:ext cx="838200" cy="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648584"/>
              </p:ext>
            </p:extLst>
          </p:nvPr>
        </p:nvGraphicFramePr>
        <p:xfrm>
          <a:off x="3962400" y="855464"/>
          <a:ext cx="4343400" cy="215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982"/>
                <a:gridCol w="1579418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400" u="sng" dirty="0" smtClean="0">
                          <a:solidFill>
                            <a:schemeClr val="bg1"/>
                          </a:solidFill>
                        </a:rPr>
                        <a:t>Intervention</a:t>
                      </a:r>
                      <a:endParaRPr lang="en-US" sz="1400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sng" dirty="0" smtClean="0">
                          <a:solidFill>
                            <a:schemeClr val="bg1"/>
                          </a:solidFill>
                        </a:rPr>
                        <a:t>Effect on Pain</a:t>
                      </a:r>
                      <a:r>
                        <a:rPr lang="en-US" sz="1400" u="sng" baseline="0" dirty="0" smtClean="0">
                          <a:solidFill>
                            <a:schemeClr val="bg1"/>
                          </a:solidFill>
                        </a:rPr>
                        <a:t> Tx</a:t>
                      </a:r>
                      <a:endParaRPr lang="en-US" sz="1400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Prescriber Guidelines/ Training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+/-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Prescription Monitoring Plans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+/-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Abuse Deterrent Formulations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732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Law Enforcement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Public Education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+/-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Drug Take-Back Programs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924322" y="3505200"/>
            <a:ext cx="4516941" cy="338554"/>
            <a:chOff x="2924322" y="3505200"/>
            <a:chExt cx="4516941" cy="338554"/>
          </a:xfrm>
        </p:grpSpPr>
        <p:sp>
          <p:nvSpPr>
            <p:cNvPr id="37" name="TextBox 36"/>
            <p:cNvSpPr txBox="1"/>
            <p:nvPr/>
          </p:nvSpPr>
          <p:spPr>
            <a:xfrm>
              <a:off x="4038600" y="3505200"/>
              <a:ext cx="34026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ADF – Crush resistant difficult to chew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2924322" y="3696217"/>
              <a:ext cx="838200" cy="1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971800" y="4476800"/>
            <a:ext cx="3052795" cy="338554"/>
            <a:chOff x="2971800" y="4476800"/>
            <a:chExt cx="3052795" cy="338554"/>
          </a:xfrm>
        </p:grpSpPr>
        <p:sp>
          <p:nvSpPr>
            <p:cNvPr id="38" name="TextBox 37"/>
            <p:cNvSpPr txBox="1"/>
            <p:nvPr/>
          </p:nvSpPr>
          <p:spPr>
            <a:xfrm>
              <a:off x="4029049" y="4476800"/>
              <a:ext cx="19955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ADF – </a:t>
              </a:r>
              <a:r>
                <a:rPr lang="en-US" sz="1600" b="1" dirty="0">
                  <a:solidFill>
                    <a:schemeClr val="bg1"/>
                  </a:solidFill>
                </a:rPr>
                <a:t>Crush resistant</a:t>
              </a:r>
              <a:endParaRPr lang="en-US" sz="1600" b="1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2971800" y="4686815"/>
              <a:ext cx="838200" cy="1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971800" y="5181600"/>
            <a:ext cx="3936945" cy="338554"/>
            <a:chOff x="2971800" y="5181600"/>
            <a:chExt cx="3936945" cy="338554"/>
          </a:xfrm>
        </p:grpSpPr>
        <p:sp>
          <p:nvSpPr>
            <p:cNvPr id="36" name="TextBox 35"/>
            <p:cNvSpPr txBox="1"/>
            <p:nvPr/>
          </p:nvSpPr>
          <p:spPr>
            <a:xfrm>
              <a:off x="4038600" y="5181600"/>
              <a:ext cx="28701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ADF – Crush resistant, 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capsaicin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2971800" y="5372616"/>
              <a:ext cx="838200" cy="1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971800" y="5943600"/>
            <a:ext cx="3641800" cy="338554"/>
            <a:chOff x="2971800" y="5943600"/>
            <a:chExt cx="3641800" cy="338554"/>
          </a:xfrm>
        </p:grpSpPr>
        <p:sp>
          <p:nvSpPr>
            <p:cNvPr id="39" name="TextBox 38"/>
            <p:cNvSpPr txBox="1"/>
            <p:nvPr/>
          </p:nvSpPr>
          <p:spPr>
            <a:xfrm>
              <a:off x="4038600" y="5943600"/>
              <a:ext cx="2575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ADF – Naloxone, Naltrexone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2971800" y="6134615"/>
              <a:ext cx="838200" cy="1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990600" y="4191000"/>
            <a:ext cx="6553200" cy="2667000"/>
          </a:xfrm>
          <a:prstGeom prst="rect">
            <a:avLst/>
          </a:prstGeom>
          <a:noFill/>
          <a:ln w="25400">
            <a:solidFill>
              <a:srgbClr val="FFFF00"/>
            </a:solidFill>
            <a:prstDash val="solid"/>
          </a:ln>
          <a:effectLst>
            <a:glow rad="88900">
              <a:srgbClr val="FF0000">
                <a:alpha val="83000"/>
              </a:srgb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1" y="3200400"/>
            <a:ext cx="3352799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315200" y="4511784"/>
            <a:ext cx="1631265" cy="1889016"/>
            <a:chOff x="7315200" y="4511784"/>
            <a:chExt cx="1631265" cy="1889016"/>
          </a:xfrm>
        </p:grpSpPr>
        <p:sp>
          <p:nvSpPr>
            <p:cNvPr id="6" name="Rectangle 5"/>
            <p:cNvSpPr/>
            <p:nvPr/>
          </p:nvSpPr>
          <p:spPr>
            <a:xfrm>
              <a:off x="7848600" y="5029200"/>
              <a:ext cx="109786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Substance 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r>
                <a:rPr lang="en-US" sz="1600" b="1" dirty="0" smtClean="0">
                  <a:solidFill>
                    <a:schemeClr val="bg1"/>
                  </a:solidFill>
                </a:rPr>
                <a:t>Abuse </a:t>
              </a:r>
            </a:p>
            <a:p>
              <a:r>
                <a:rPr lang="en-US" sz="1600" b="1" dirty="0" smtClean="0">
                  <a:solidFill>
                    <a:schemeClr val="bg1"/>
                  </a:solidFill>
                </a:rPr>
                <a:t>Treatment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ight Brace 7"/>
            <p:cNvSpPr/>
            <p:nvPr/>
          </p:nvSpPr>
          <p:spPr>
            <a:xfrm>
              <a:off x="7315200" y="4511784"/>
              <a:ext cx="381000" cy="1889016"/>
            </a:xfrm>
            <a:prstGeom prst="rightBrac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2" name="Picture 2" descr="http://www.nurtur-health.eu/WebRoot/StoreNL/Shops/62902058/50AB/33F7/232B/F188/F3CD/C0A8/28BE/BCA0/SBPack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737360"/>
            <a:ext cx="335280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61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Conclusions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Opioid analgesics remain a major threat in developed countries.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Death rates plateauing, led by young adults.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Hints about effective interventions are available.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ADFs are one, but will not be effective alone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Multi-pronged efforts seem more likely to be effective</a:t>
            </a:r>
          </a:p>
          <a:p>
            <a:r>
              <a:rPr lang="en-US" dirty="0">
                <a:solidFill>
                  <a:schemeClr val="bg1"/>
                </a:solidFill>
              </a:rPr>
              <a:t>Need new approach to drug scheduling by formulation and not by </a:t>
            </a:r>
            <a:r>
              <a:rPr lang="en-US" dirty="0" smtClean="0">
                <a:solidFill>
                  <a:schemeClr val="bg1"/>
                </a:solidFill>
              </a:rPr>
              <a:t>API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Substance abuse treatment is an important component of successful interventions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004D-4173-4CBA-A4FE-F93450A69C07}" type="slidenum">
              <a:rPr lang="en-US" smtClean="0">
                <a:solidFill>
                  <a:schemeClr val="bg1"/>
                </a:solidFill>
              </a:rPr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450" y="274638"/>
            <a:ext cx="88011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Opioid Consumption (ME/capita), 2010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0"/>
            <a:ext cx="88011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38775"/>
            <a:ext cx="6191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004D-4173-4CBA-A4FE-F93450A69C0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45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Consumption of Prescription Opioids, 1964 - 2012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800" y="3276600"/>
            <a:ext cx="3581400" cy="3810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038600" y="2209800"/>
            <a:ext cx="29718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295400"/>
            <a:ext cx="7372350" cy="488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9800" y="1295400"/>
            <a:ext cx="1905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&gt; 800 morphine equivalents/capita!</a:t>
            </a:r>
            <a:endParaRPr lang="en-US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4247625" y="6336268"/>
            <a:ext cx="34130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http://www.painpolicy.wisc.edu/global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004D-4173-4CBA-A4FE-F93450A69C0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36538" y="274638"/>
            <a:ext cx="8907462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>
                <a:solidFill>
                  <a:schemeClr val="bg1"/>
                </a:solidFill>
                <a:cs typeface="Calibri" pitchFamily="34" charset="0"/>
              </a:rPr>
              <a:t>More Drug Production = More Drug Abuse</a:t>
            </a:r>
            <a:br>
              <a:rPr lang="en-US" altLang="en-US" sz="3200" dirty="0" smtClean="0">
                <a:solidFill>
                  <a:schemeClr val="bg1"/>
                </a:solidFill>
                <a:cs typeface="Calibri" pitchFamily="34" charset="0"/>
              </a:rPr>
            </a:br>
            <a:r>
              <a:rPr lang="en-US" altLang="en-US" sz="3200" dirty="0" smtClean="0">
                <a:solidFill>
                  <a:schemeClr val="bg1"/>
                </a:solidFill>
                <a:cs typeface="Calibri" pitchFamily="34" charset="0"/>
              </a:rPr>
              <a:t>But - the Slope Varies by Drug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2ADE7-B5A6-4C2A-B79F-5AC7C843CBDA}" type="slidenum">
              <a:rPr lang="en-US">
                <a:solidFill>
                  <a:schemeClr val="bg1">
                    <a:lumMod val="75000"/>
                  </a:schemeClr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38300"/>
            <a:ext cx="8153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429000" y="6370638"/>
            <a:ext cx="5032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/>
              <a:t>Dasgupta N et al. </a:t>
            </a:r>
            <a:r>
              <a:rPr lang="en-US" altLang="en-US" sz="1400" i="1" dirty="0"/>
              <a:t>Drug Alcohol Depend. </a:t>
            </a:r>
            <a:r>
              <a:rPr lang="en-US" altLang="en-US" sz="1400" dirty="0"/>
              <a:t>2006;82(2):135-142.</a:t>
            </a:r>
          </a:p>
        </p:txBody>
      </p:sp>
    </p:spTree>
    <p:extLst>
      <p:ext uri="{BB962C8B-B14F-4D97-AF65-F5344CB8AC3E}">
        <p14:creationId xmlns:p14="http://schemas.microsoft.com/office/powerpoint/2010/main" val="15571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47749"/>
            <a:ext cx="7251307" cy="52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rgbClr val="032DB5"/>
          </a:solidFill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Drug-Poisoning and Opioid Analgesic Poisoning Death: United States, 1999-2011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6397823"/>
            <a:ext cx="480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http://www.cdc.gov/nchs/data/databriefs/db166.htm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29263" y="1600200"/>
            <a:ext cx="1677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30,000 deaths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004D-4173-4CBA-A4FE-F93450A69C0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0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Opioid Analgesic Poisoning Death, by Age Group, United States, 1999-2011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7" b="683"/>
          <a:stretch/>
        </p:blipFill>
        <p:spPr bwMode="auto">
          <a:xfrm>
            <a:off x="698555" y="1371600"/>
            <a:ext cx="7912045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8400" y="6321623"/>
            <a:ext cx="419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http://www.cdc.gov/nchs/data/databriefs/db166.htm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004D-4173-4CBA-A4FE-F93450A69C07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620000" y="2057400"/>
            <a:ext cx="838200" cy="3124200"/>
            <a:chOff x="7848600" y="2057400"/>
            <a:chExt cx="838200" cy="3124200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7848600" y="2895600"/>
              <a:ext cx="838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7848600" y="4419600"/>
              <a:ext cx="83820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7848600" y="5181600"/>
              <a:ext cx="838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7848600" y="3581400"/>
              <a:ext cx="838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7848600" y="2667000"/>
              <a:ext cx="838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7848600" y="2057400"/>
              <a:ext cx="838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930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en-US" sz="3600" dirty="0" smtClean="0">
                <a:solidFill>
                  <a:schemeClr val="bg1"/>
                </a:solidFill>
              </a:rPr>
              <a:t>What is the RADARS</a:t>
            </a:r>
            <a:r>
              <a:rPr lang="en-US" altLang="en-US" sz="3600" baseline="30000" dirty="0" smtClean="0">
                <a:solidFill>
                  <a:schemeClr val="bg1"/>
                </a:solidFill>
              </a:rPr>
              <a:t>®</a:t>
            </a:r>
            <a:r>
              <a:rPr lang="en-US" altLang="en-US" sz="3600" dirty="0" smtClean="0">
                <a:solidFill>
                  <a:schemeClr val="bg1"/>
                </a:solidFill>
              </a:rPr>
              <a:t> System?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9779265-789A-451E-83AD-BD8BE5CEA4DB}" type="slidenum">
              <a:rPr lang="en-US" sz="1400" smtClean="0">
                <a:solidFill>
                  <a:schemeClr val="bg1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39339633"/>
              </p:ext>
            </p:extLst>
          </p:nvPr>
        </p:nvGraphicFramePr>
        <p:xfrm>
          <a:off x="5562600" y="1447800"/>
          <a:ext cx="3027485" cy="248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3" name="Content Placeholder 3"/>
          <p:cNvSpPr txBox="1">
            <a:spLocks/>
          </p:cNvSpPr>
          <p:nvPr/>
        </p:nvSpPr>
        <p:spPr bwMode="auto">
          <a:xfrm>
            <a:off x="381000" y="1577975"/>
            <a:ext cx="5181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chemeClr val="bg1"/>
                </a:solidFill>
                <a:latin typeface="+mn-lt"/>
              </a:rPr>
              <a:t>History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1600" dirty="0">
                <a:solidFill>
                  <a:schemeClr val="bg1"/>
                </a:solidFill>
              </a:rPr>
              <a:t>2002, Purdue Pharma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1600" dirty="0">
                <a:solidFill>
                  <a:schemeClr val="bg1"/>
                </a:solidFill>
              </a:rPr>
              <a:t>2006, Denver Health and Hospital Authority</a:t>
            </a:r>
          </a:p>
          <a:p>
            <a:pPr lvl="2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1400" dirty="0" smtClean="0">
                <a:solidFill>
                  <a:schemeClr val="bg1"/>
                </a:solidFill>
              </a:rPr>
              <a:t>Rocky Mountain Poison and Drug Center</a:t>
            </a:r>
          </a:p>
          <a:p>
            <a:pPr lvl="2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1400" dirty="0" smtClean="0">
                <a:solidFill>
                  <a:schemeClr val="bg1"/>
                </a:solidFill>
              </a:rPr>
              <a:t>Denver </a:t>
            </a:r>
            <a:r>
              <a:rPr lang="en-US" altLang="en-US" sz="1400" dirty="0">
                <a:solidFill>
                  <a:schemeClr val="bg1"/>
                </a:solidFill>
              </a:rPr>
              <a:t>Public Hospital for 150 years</a:t>
            </a:r>
          </a:p>
          <a:p>
            <a:pPr lvl="2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1400" dirty="0">
                <a:solidFill>
                  <a:schemeClr val="bg1"/>
                </a:solidFill>
              </a:rPr>
              <a:t>State sanctioned independent </a:t>
            </a:r>
            <a:r>
              <a:rPr lang="en-US" altLang="en-US" sz="1400" dirty="0" smtClean="0">
                <a:solidFill>
                  <a:schemeClr val="bg1"/>
                </a:solidFill>
              </a:rPr>
              <a:t>authority</a:t>
            </a:r>
            <a:r>
              <a:rPr lang="en-US" altLang="en-US" sz="1600" dirty="0" smtClean="0">
                <a:solidFill>
                  <a:schemeClr val="bg1"/>
                </a:solidFill>
              </a:rPr>
              <a:t>.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4164013"/>
            <a:ext cx="8458200" cy="2043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en-US" b="1" dirty="0">
                <a:solidFill>
                  <a:schemeClr val="bg1"/>
                </a:solidFill>
              </a:rPr>
              <a:t>Conflict of Interest Statement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n-US" sz="1600" dirty="0">
                <a:solidFill>
                  <a:schemeClr val="bg1"/>
                </a:solidFill>
              </a:rPr>
              <a:t>Most manufacturers of prescription opioids or stimulants subscribe to RADARS System.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n-US" sz="1600" dirty="0">
                <a:solidFill>
                  <a:schemeClr val="bg1"/>
                </a:solidFill>
              </a:rPr>
              <a:t>RADARS System is the property of Denver Health and Hospital Authority, a political subdivision of the State of Colorado.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n-US" sz="1600" dirty="0">
                <a:solidFill>
                  <a:schemeClr val="bg1"/>
                </a:solidFill>
              </a:rPr>
              <a:t>Subscribers receive information, but do not participate in developing the System, data collection, or analysis of the data. They do not have access to the raw data.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n-US" sz="1600" dirty="0">
                <a:solidFill>
                  <a:schemeClr val="bg1"/>
                </a:solidFill>
              </a:rPr>
              <a:t>Employees are prohibited from personal financial relationships with any </a:t>
            </a:r>
            <a:r>
              <a:rPr lang="en-US" altLang="en-US" sz="1600" dirty="0" smtClean="0">
                <a:solidFill>
                  <a:schemeClr val="bg1"/>
                </a:solidFill>
              </a:rPr>
              <a:t>company</a:t>
            </a:r>
            <a:r>
              <a:rPr lang="en-US" altLang="en-US" sz="1600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7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/>
        </p:nvSpPr>
        <p:spPr>
          <a:xfrm>
            <a:off x="1524000" y="304800"/>
            <a:ext cx="6122988" cy="6477000"/>
          </a:xfrm>
          <a:prstGeom prst="ellipse">
            <a:avLst/>
          </a:prstGeom>
          <a:blipFill dpi="0" rotWithShape="1">
            <a:blip r:embed="rId4" cstate="print">
              <a:extLst/>
            </a:blip>
            <a:srcRect/>
            <a:stretch>
              <a:fillRect/>
            </a:stretch>
          </a:blip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rgbClr val="FFFFFF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638800" y="1422400"/>
            <a:ext cx="3352800" cy="1092200"/>
            <a:chOff x="163624" y="431393"/>
            <a:chExt cx="2797127" cy="1092607"/>
          </a:xfrm>
        </p:grpSpPr>
        <p:grpSp>
          <p:nvGrpSpPr>
            <p:cNvPr id="19504" name="Group 21"/>
            <p:cNvGrpSpPr>
              <a:grpSpLocks/>
            </p:cNvGrpSpPr>
            <p:nvPr/>
          </p:nvGrpSpPr>
          <p:grpSpPr bwMode="auto">
            <a:xfrm>
              <a:off x="237790" y="457200"/>
              <a:ext cx="2666012" cy="990600"/>
              <a:chOff x="6454488" y="304800"/>
              <a:chExt cx="1927146" cy="6858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6454488" y="304525"/>
                <a:ext cx="1927146" cy="686056"/>
              </a:xfrm>
              <a:custGeom>
                <a:avLst/>
                <a:gdLst/>
                <a:ahLst/>
                <a:cxnLst/>
                <a:rect l="l" t="t" r="r" b="b"/>
                <a:pathLst>
                  <a:path w="2179320" h="609600">
                    <a:moveTo>
                      <a:pt x="327660" y="0"/>
                    </a:moveTo>
                    <a:lnTo>
                      <a:pt x="1851660" y="0"/>
                    </a:lnTo>
                    <a:cubicBezTo>
                      <a:pt x="2032622" y="0"/>
                      <a:pt x="2179320" y="136464"/>
                      <a:pt x="2179320" y="304800"/>
                    </a:cubicBezTo>
                    <a:cubicBezTo>
                      <a:pt x="2179320" y="473136"/>
                      <a:pt x="2032622" y="609600"/>
                      <a:pt x="1851660" y="609600"/>
                    </a:cubicBezTo>
                    <a:lnTo>
                      <a:pt x="327660" y="609600"/>
                    </a:lnTo>
                    <a:cubicBezTo>
                      <a:pt x="146698" y="609600"/>
                      <a:pt x="0" y="473136"/>
                      <a:pt x="0" y="304800"/>
                    </a:cubicBezTo>
                    <a:cubicBezTo>
                      <a:pt x="0" y="136464"/>
                      <a:pt x="146698" y="0"/>
                      <a:pt x="327660" y="0"/>
                    </a:cubicBezTo>
                    <a:close/>
                  </a:path>
                </a:pathLst>
              </a:cu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7365885" y="304525"/>
                <a:ext cx="0" cy="686056"/>
              </a:xfrm>
              <a:prstGeom prst="line">
                <a:avLst/>
              </a:prstGeom>
              <a:ln w="19050">
                <a:solidFill>
                  <a:schemeClr val="accent5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505" name="TextBox 22"/>
            <p:cNvSpPr txBox="1">
              <a:spLocks noChangeArrowheads="1"/>
            </p:cNvSpPr>
            <p:nvPr/>
          </p:nvSpPr>
          <p:spPr bwMode="auto">
            <a:xfrm>
              <a:off x="163624" y="609600"/>
              <a:ext cx="148621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  <a:latin typeface="Candara" pitchFamily="34" charset="0"/>
                  <a:cs typeface="Microsoft Sans Serif" pitchFamily="34" charset="0"/>
                </a:rPr>
                <a:t>Drug Transactions</a:t>
              </a:r>
            </a:p>
          </p:txBody>
        </p:sp>
        <p:sp>
          <p:nvSpPr>
            <p:cNvPr id="19506" name="TextBox 23"/>
            <p:cNvSpPr txBox="1">
              <a:spLocks noChangeArrowheads="1"/>
            </p:cNvSpPr>
            <p:nvPr/>
          </p:nvSpPr>
          <p:spPr bwMode="auto">
            <a:xfrm>
              <a:off x="1498616" y="431393"/>
              <a:ext cx="1462135" cy="109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300" b="1" dirty="0">
                  <a:solidFill>
                    <a:schemeClr val="bg1"/>
                  </a:solidFill>
                  <a:latin typeface="Candara" pitchFamily="34" charset="0"/>
                  <a:cs typeface="Microsoft Sans Serif" pitchFamily="34" charset="0"/>
                </a:rPr>
                <a:t>Criminal Justice </a:t>
              </a:r>
            </a:p>
            <a:p>
              <a:pPr eaLnBrk="1" hangingPunct="1"/>
              <a:r>
                <a:rPr lang="en-US" altLang="en-US" sz="1300" b="1" dirty="0">
                  <a:solidFill>
                    <a:schemeClr val="bg1"/>
                  </a:solidFill>
                  <a:latin typeface="Candara" pitchFamily="34" charset="0"/>
                  <a:cs typeface="Microsoft Sans Serif" pitchFamily="34" charset="0"/>
                </a:rPr>
                <a:t>260 agency; 49 states</a:t>
              </a:r>
            </a:p>
            <a:p>
              <a:pPr eaLnBrk="1" hangingPunct="1"/>
              <a:r>
                <a:rPr lang="en-US" sz="1300" b="1" dirty="0">
                  <a:solidFill>
                    <a:schemeClr val="bg1"/>
                  </a:solidFill>
                  <a:latin typeface="Candara" pitchFamily="34" charset="0"/>
                </a:rPr>
                <a:t>145,090 cases with 146,786 opioid</a:t>
              </a:r>
            </a:p>
            <a:p>
              <a:pPr eaLnBrk="1" hangingPunct="1"/>
              <a:r>
                <a:rPr lang="en-US" sz="1300" b="1" dirty="0">
                  <a:solidFill>
                    <a:schemeClr val="bg1"/>
                  </a:solidFill>
                  <a:latin typeface="Candara" pitchFamily="34" charset="0"/>
                </a:rPr>
                <a:t>  mentions</a:t>
              </a:r>
              <a:endParaRPr lang="en-US" altLang="en-US" sz="1300" b="1" dirty="0">
                <a:solidFill>
                  <a:schemeClr val="bg1"/>
                </a:solidFill>
                <a:latin typeface="Candara" pitchFamily="34" charset="0"/>
                <a:cs typeface="Microsoft Sans Serif" pitchFamily="34" charset="0"/>
              </a:endParaRPr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5638800" y="4572000"/>
            <a:ext cx="3497263" cy="990600"/>
            <a:chOff x="139686" y="457200"/>
            <a:chExt cx="2876173" cy="990600"/>
          </a:xfrm>
        </p:grpSpPr>
        <p:grpSp>
          <p:nvGrpSpPr>
            <p:cNvPr id="19499" name="Group 65"/>
            <p:cNvGrpSpPr>
              <a:grpSpLocks/>
            </p:cNvGrpSpPr>
            <p:nvPr/>
          </p:nvGrpSpPr>
          <p:grpSpPr bwMode="auto">
            <a:xfrm>
              <a:off x="237617" y="457200"/>
              <a:ext cx="2666359" cy="990600"/>
              <a:chOff x="6454364" y="304800"/>
              <a:chExt cx="1927397" cy="685800"/>
            </a:xfrm>
          </p:grpSpPr>
          <p:sp>
            <p:nvSpPr>
              <p:cNvPr id="69" name="Rectangle 12"/>
              <p:cNvSpPr/>
              <p:nvPr/>
            </p:nvSpPr>
            <p:spPr>
              <a:xfrm>
                <a:off x="6454354" y="304800"/>
                <a:ext cx="1927120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2179320" h="609600">
                    <a:moveTo>
                      <a:pt x="327660" y="0"/>
                    </a:moveTo>
                    <a:lnTo>
                      <a:pt x="1851660" y="0"/>
                    </a:lnTo>
                    <a:cubicBezTo>
                      <a:pt x="2032622" y="0"/>
                      <a:pt x="2179320" y="136464"/>
                      <a:pt x="2179320" y="304800"/>
                    </a:cubicBezTo>
                    <a:cubicBezTo>
                      <a:pt x="2179320" y="473136"/>
                      <a:pt x="2032622" y="609600"/>
                      <a:pt x="1851660" y="609600"/>
                    </a:cubicBezTo>
                    <a:lnTo>
                      <a:pt x="327660" y="609600"/>
                    </a:lnTo>
                    <a:cubicBezTo>
                      <a:pt x="146698" y="609600"/>
                      <a:pt x="0" y="473136"/>
                      <a:pt x="0" y="304800"/>
                    </a:cubicBezTo>
                    <a:cubicBezTo>
                      <a:pt x="0" y="136464"/>
                      <a:pt x="146698" y="0"/>
                      <a:pt x="327660" y="0"/>
                    </a:cubicBezTo>
                    <a:close/>
                  </a:path>
                </a:pathLst>
              </a:cu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7334865" y="304800"/>
                <a:ext cx="0" cy="685800"/>
              </a:xfrm>
              <a:prstGeom prst="line">
                <a:avLst/>
              </a:prstGeom>
              <a:ln w="19050">
                <a:solidFill>
                  <a:schemeClr val="accent5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500" name="TextBox 66"/>
            <p:cNvSpPr txBox="1">
              <a:spLocks noChangeArrowheads="1"/>
            </p:cNvSpPr>
            <p:nvPr/>
          </p:nvSpPr>
          <p:spPr bwMode="auto">
            <a:xfrm>
              <a:off x="139686" y="649069"/>
              <a:ext cx="148604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  <a:latin typeface="Candara" pitchFamily="34" charset="0"/>
                  <a:cs typeface="Microsoft Sans Serif" pitchFamily="34" charset="0"/>
                </a:rPr>
                <a:t>Illicit Market Price</a:t>
              </a:r>
              <a:endParaRPr lang="en-US" altLang="en-US" dirty="0">
                <a:solidFill>
                  <a:schemeClr val="bg1"/>
                </a:solidFill>
                <a:latin typeface="Candara" pitchFamily="34" charset="0"/>
                <a:cs typeface="Microsoft Sans Serif" pitchFamily="34" charset="0"/>
              </a:endParaRPr>
            </a:p>
          </p:txBody>
        </p:sp>
        <p:sp>
          <p:nvSpPr>
            <p:cNvPr id="19501" name="TextBox 67"/>
            <p:cNvSpPr txBox="1">
              <a:spLocks noChangeArrowheads="1"/>
            </p:cNvSpPr>
            <p:nvPr/>
          </p:nvSpPr>
          <p:spPr bwMode="auto">
            <a:xfrm>
              <a:off x="1455891" y="479048"/>
              <a:ext cx="1559968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300" b="1" dirty="0">
                  <a:solidFill>
                    <a:schemeClr val="bg1"/>
                  </a:solidFill>
                  <a:latin typeface="Candara" pitchFamily="34" charset="0"/>
                  <a:cs typeface="Microsoft Sans Serif" pitchFamily="34" charset="0"/>
                </a:rPr>
                <a:t>StreetRx.com</a:t>
              </a:r>
            </a:p>
            <a:p>
              <a:pPr eaLnBrk="1" hangingPunct="1"/>
              <a:r>
                <a:rPr lang="en-US" altLang="en-US" sz="1300" b="1" dirty="0">
                  <a:solidFill>
                    <a:schemeClr val="bg1"/>
                  </a:solidFill>
                  <a:latin typeface="Candara" pitchFamily="34" charset="0"/>
                  <a:cs typeface="Microsoft Sans Serif" pitchFamily="34" charset="0"/>
                </a:rPr>
                <a:t>Users/Buyers, 50 states</a:t>
              </a:r>
            </a:p>
            <a:p>
              <a:pPr eaLnBrk="1" hangingPunct="1"/>
              <a:r>
                <a:rPr lang="en-US" sz="1300" b="1" dirty="0">
                  <a:solidFill>
                    <a:schemeClr val="bg1"/>
                  </a:solidFill>
                  <a:latin typeface="Candara" pitchFamily="34" charset="0"/>
                </a:rPr>
                <a:t>8,441 price entries for</a:t>
              </a:r>
            </a:p>
            <a:p>
              <a:pPr eaLnBrk="1" hangingPunct="1"/>
              <a:r>
                <a:rPr lang="en-US" sz="1300" b="1" dirty="0">
                  <a:solidFill>
                    <a:schemeClr val="bg1"/>
                  </a:solidFill>
                  <a:latin typeface="Candara" pitchFamily="34" charset="0"/>
                </a:rPr>
                <a:t>  an opioid</a:t>
              </a:r>
              <a:endParaRPr lang="en-US" sz="1300" dirty="0">
                <a:solidFill>
                  <a:schemeClr val="bg1"/>
                </a:solidFill>
                <a:latin typeface="Candara" pitchFamily="34" charset="0"/>
              </a:endParaRPr>
            </a:p>
          </p:txBody>
        </p:sp>
      </p:grp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228600" y="4572000"/>
            <a:ext cx="3244850" cy="990600"/>
            <a:chOff x="203530" y="457200"/>
            <a:chExt cx="2761667" cy="990600"/>
          </a:xfrm>
        </p:grpSpPr>
        <p:grpSp>
          <p:nvGrpSpPr>
            <p:cNvPr id="19494" name="Group 59"/>
            <p:cNvGrpSpPr>
              <a:grpSpLocks/>
            </p:cNvGrpSpPr>
            <p:nvPr/>
          </p:nvGrpSpPr>
          <p:grpSpPr bwMode="auto">
            <a:xfrm>
              <a:off x="237308" y="457200"/>
              <a:ext cx="2667087" cy="990600"/>
              <a:chOff x="6454140" y="304800"/>
              <a:chExt cx="1927923" cy="685800"/>
            </a:xfrm>
          </p:grpSpPr>
          <p:sp>
            <p:nvSpPr>
              <p:cNvPr id="63" name="Rectangle 12"/>
              <p:cNvSpPr/>
              <p:nvPr/>
            </p:nvSpPr>
            <p:spPr>
              <a:xfrm>
                <a:off x="6454140" y="304800"/>
                <a:ext cx="1927925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2179320" h="609600">
                    <a:moveTo>
                      <a:pt x="327660" y="0"/>
                    </a:moveTo>
                    <a:lnTo>
                      <a:pt x="1851660" y="0"/>
                    </a:lnTo>
                    <a:cubicBezTo>
                      <a:pt x="2032622" y="0"/>
                      <a:pt x="2179320" y="136464"/>
                      <a:pt x="2179320" y="304800"/>
                    </a:cubicBezTo>
                    <a:cubicBezTo>
                      <a:pt x="2179320" y="473136"/>
                      <a:pt x="2032622" y="609600"/>
                      <a:pt x="1851660" y="609600"/>
                    </a:cubicBezTo>
                    <a:lnTo>
                      <a:pt x="327660" y="609600"/>
                    </a:lnTo>
                    <a:cubicBezTo>
                      <a:pt x="146698" y="609600"/>
                      <a:pt x="0" y="473136"/>
                      <a:pt x="0" y="304800"/>
                    </a:cubicBezTo>
                    <a:cubicBezTo>
                      <a:pt x="0" y="136464"/>
                      <a:pt x="146698" y="0"/>
                      <a:pt x="327660" y="0"/>
                    </a:cubicBezTo>
                    <a:close/>
                  </a:path>
                </a:pathLst>
              </a:cu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>
                <a:off x="7273557" y="304800"/>
                <a:ext cx="0" cy="685800"/>
              </a:xfrm>
              <a:prstGeom prst="line">
                <a:avLst/>
              </a:prstGeom>
              <a:ln w="19050">
                <a:solidFill>
                  <a:schemeClr val="accent5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495" name="TextBox 60"/>
            <p:cNvSpPr txBox="1">
              <a:spLocks noChangeArrowheads="1"/>
            </p:cNvSpPr>
            <p:nvPr/>
          </p:nvSpPr>
          <p:spPr bwMode="auto">
            <a:xfrm>
              <a:off x="203530" y="617319"/>
              <a:ext cx="122557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  <a:latin typeface="Candara" pitchFamily="34" charset="0"/>
                  <a:cs typeface="Microsoft Sans Serif" pitchFamily="34" charset="0"/>
                </a:rPr>
                <a:t>New Initiates</a:t>
              </a:r>
            </a:p>
          </p:txBody>
        </p:sp>
        <p:sp>
          <p:nvSpPr>
            <p:cNvPr id="19496" name="TextBox 61"/>
            <p:cNvSpPr txBox="1">
              <a:spLocks noChangeArrowheads="1"/>
            </p:cNvSpPr>
            <p:nvPr/>
          </p:nvSpPr>
          <p:spPr bwMode="auto">
            <a:xfrm>
              <a:off x="1370888" y="508853"/>
              <a:ext cx="1594309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300" b="1" dirty="0">
                  <a:solidFill>
                    <a:schemeClr val="bg1"/>
                  </a:solidFill>
                  <a:latin typeface="Candara" pitchFamily="34" charset="0"/>
                  <a:cs typeface="Microsoft Sans Serif" pitchFamily="34" charset="0"/>
                </a:rPr>
                <a:t>College Survey </a:t>
              </a:r>
            </a:p>
            <a:p>
              <a:pPr eaLnBrk="1" hangingPunct="1"/>
              <a:r>
                <a:rPr lang="en-US" altLang="en-US" sz="1300" b="1" dirty="0">
                  <a:solidFill>
                    <a:schemeClr val="bg1"/>
                  </a:solidFill>
                  <a:latin typeface="Candara" pitchFamily="34" charset="0"/>
                  <a:cs typeface="Microsoft Sans Serif" pitchFamily="34" charset="0"/>
                </a:rPr>
                <a:t>2000 students, 50 state</a:t>
              </a:r>
            </a:p>
            <a:p>
              <a:pPr eaLnBrk="1" hangingPunct="1"/>
              <a:r>
                <a:rPr lang="en-US" sz="1300" b="1" dirty="0">
                  <a:solidFill>
                    <a:schemeClr val="bg1"/>
                  </a:solidFill>
                  <a:latin typeface="Candara" pitchFamily="34" charset="0"/>
                </a:rPr>
                <a:t>3,564 cases with </a:t>
              </a:r>
            </a:p>
            <a:p>
              <a:pPr eaLnBrk="1" hangingPunct="1"/>
              <a:r>
                <a:rPr lang="en-US" sz="1300" b="1" dirty="0">
                  <a:solidFill>
                    <a:schemeClr val="bg1"/>
                  </a:solidFill>
                  <a:latin typeface="Candara" pitchFamily="34" charset="0"/>
                </a:rPr>
                <a:t>11,871  opioid mentions </a:t>
              </a:r>
              <a:endParaRPr lang="en-US" altLang="en-US" sz="1300" b="1" dirty="0">
                <a:solidFill>
                  <a:schemeClr val="bg1"/>
                </a:solidFill>
                <a:latin typeface="Candara" pitchFamily="34" charset="0"/>
                <a:cs typeface="Microsoft Sans Serif" pitchFamily="34" charset="0"/>
              </a:endParaRPr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5715000" y="2971800"/>
            <a:ext cx="3505200" cy="1292225"/>
            <a:chOff x="175215" y="457200"/>
            <a:chExt cx="2797988" cy="1293144"/>
          </a:xfrm>
        </p:grpSpPr>
        <p:grpSp>
          <p:nvGrpSpPr>
            <p:cNvPr id="19489" name="Group 47"/>
            <p:cNvGrpSpPr>
              <a:grpSpLocks/>
            </p:cNvGrpSpPr>
            <p:nvPr/>
          </p:nvGrpSpPr>
          <p:grpSpPr bwMode="auto">
            <a:xfrm>
              <a:off x="237308" y="457200"/>
              <a:ext cx="2667463" cy="990600"/>
              <a:chOff x="6454140" y="304800"/>
              <a:chExt cx="1928195" cy="685800"/>
            </a:xfrm>
          </p:grpSpPr>
          <p:sp>
            <p:nvSpPr>
              <p:cNvPr id="51" name="Rectangle 12"/>
              <p:cNvSpPr/>
              <p:nvPr/>
            </p:nvSpPr>
            <p:spPr>
              <a:xfrm>
                <a:off x="6454141" y="304800"/>
                <a:ext cx="1928197" cy="686288"/>
              </a:xfrm>
              <a:custGeom>
                <a:avLst/>
                <a:gdLst/>
                <a:ahLst/>
                <a:cxnLst/>
                <a:rect l="l" t="t" r="r" b="b"/>
                <a:pathLst>
                  <a:path w="2179320" h="609600">
                    <a:moveTo>
                      <a:pt x="327660" y="0"/>
                    </a:moveTo>
                    <a:lnTo>
                      <a:pt x="1851660" y="0"/>
                    </a:lnTo>
                    <a:cubicBezTo>
                      <a:pt x="2032622" y="0"/>
                      <a:pt x="2179320" y="136464"/>
                      <a:pt x="2179320" y="304800"/>
                    </a:cubicBezTo>
                    <a:cubicBezTo>
                      <a:pt x="2179320" y="473136"/>
                      <a:pt x="2032622" y="609600"/>
                      <a:pt x="1851660" y="609600"/>
                    </a:cubicBezTo>
                    <a:lnTo>
                      <a:pt x="327660" y="609600"/>
                    </a:lnTo>
                    <a:cubicBezTo>
                      <a:pt x="146698" y="609600"/>
                      <a:pt x="0" y="473136"/>
                      <a:pt x="0" y="304800"/>
                    </a:cubicBezTo>
                    <a:cubicBezTo>
                      <a:pt x="0" y="136464"/>
                      <a:pt x="146698" y="0"/>
                      <a:pt x="327660" y="0"/>
                    </a:cubicBezTo>
                    <a:close/>
                  </a:path>
                </a:pathLst>
              </a:cu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>
                <a:off x="7332592" y="304800"/>
                <a:ext cx="0" cy="686288"/>
              </a:xfrm>
              <a:prstGeom prst="line">
                <a:avLst/>
              </a:prstGeom>
              <a:ln w="19050">
                <a:solidFill>
                  <a:schemeClr val="accent5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490" name="TextBox 48"/>
            <p:cNvSpPr txBox="1">
              <a:spLocks noChangeArrowheads="1"/>
            </p:cNvSpPr>
            <p:nvPr/>
          </p:nvSpPr>
          <p:spPr bwMode="auto">
            <a:xfrm>
              <a:off x="175215" y="617513"/>
              <a:ext cx="148621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  <a:latin typeface="Candara" pitchFamily="34" charset="0"/>
                  <a:cs typeface="Microsoft Sans Serif" pitchFamily="34" charset="0"/>
                </a:rPr>
                <a:t>Entering Treatment</a:t>
              </a:r>
            </a:p>
          </p:txBody>
        </p:sp>
        <p:sp>
          <p:nvSpPr>
            <p:cNvPr id="19491" name="TextBox 49"/>
            <p:cNvSpPr txBox="1">
              <a:spLocks noChangeArrowheads="1"/>
            </p:cNvSpPr>
            <p:nvPr/>
          </p:nvSpPr>
          <p:spPr bwMode="auto">
            <a:xfrm>
              <a:off x="1459296" y="457200"/>
              <a:ext cx="1513907" cy="1293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300" b="1" dirty="0">
                  <a:solidFill>
                    <a:schemeClr val="bg1"/>
                  </a:solidFill>
                  <a:latin typeface="Candara" pitchFamily="34" charset="0"/>
                  <a:cs typeface="Microsoft Sans Serif" pitchFamily="34" charset="0"/>
                </a:rPr>
                <a:t>SKIP</a:t>
              </a:r>
            </a:p>
            <a:p>
              <a:pPr eaLnBrk="1" hangingPunct="1"/>
              <a:r>
                <a:rPr lang="en-US" altLang="en-US" sz="1300" b="1" dirty="0">
                  <a:solidFill>
                    <a:schemeClr val="bg1"/>
                  </a:solidFill>
                  <a:latin typeface="Candara" pitchFamily="34" charset="0"/>
                  <a:cs typeface="Microsoft Sans Serif" pitchFamily="34" charset="0"/>
                </a:rPr>
                <a:t>109 practices, 45 states</a:t>
              </a:r>
            </a:p>
            <a:p>
              <a:pPr eaLnBrk="1" hangingPunct="1"/>
              <a:r>
                <a:rPr lang="en-US" sz="1300" b="1" dirty="0">
                  <a:solidFill>
                    <a:schemeClr val="bg1"/>
                  </a:solidFill>
                  <a:latin typeface="Candara" pitchFamily="34" charset="0"/>
                </a:rPr>
                <a:t>10,214 cases with </a:t>
              </a:r>
            </a:p>
            <a:p>
              <a:pPr eaLnBrk="1" hangingPunct="1"/>
              <a:r>
                <a:rPr lang="en-US" sz="1300" b="1" dirty="0">
                  <a:solidFill>
                    <a:schemeClr val="bg1"/>
                  </a:solidFill>
                  <a:latin typeface="Candara" pitchFamily="34" charset="0"/>
                </a:rPr>
                <a:t>64,678  opioid </a:t>
              </a:r>
            </a:p>
            <a:p>
              <a:pPr eaLnBrk="1" hangingPunct="1"/>
              <a:r>
                <a:rPr lang="en-US" sz="1300" b="1" dirty="0">
                  <a:solidFill>
                    <a:schemeClr val="bg1"/>
                  </a:solidFill>
                  <a:latin typeface="Candara" pitchFamily="34" charset="0"/>
                </a:rPr>
                <a:t>  mentions </a:t>
              </a:r>
            </a:p>
            <a:p>
              <a:pPr eaLnBrk="1" hangingPunct="1"/>
              <a:endParaRPr lang="en-US" altLang="en-US" sz="1300" b="1" dirty="0">
                <a:solidFill>
                  <a:schemeClr val="bg1"/>
                </a:solidFill>
                <a:latin typeface="Candara" pitchFamily="34" charset="0"/>
                <a:cs typeface="Microsoft Sans Serif" pitchFamily="34" charset="0"/>
              </a:endParaRPr>
            </a:p>
          </p:txBody>
        </p:sp>
      </p:grpSp>
      <p:grpSp>
        <p:nvGrpSpPr>
          <p:cNvPr id="19463" name="Group 39"/>
          <p:cNvGrpSpPr>
            <a:grpSpLocks/>
          </p:cNvGrpSpPr>
          <p:nvPr/>
        </p:nvGrpSpPr>
        <p:grpSpPr bwMode="auto">
          <a:xfrm>
            <a:off x="228600" y="1422400"/>
            <a:ext cx="3289300" cy="1092200"/>
            <a:chOff x="212196" y="431393"/>
            <a:chExt cx="2728665" cy="1092607"/>
          </a:xfrm>
        </p:grpSpPr>
        <p:grpSp>
          <p:nvGrpSpPr>
            <p:cNvPr id="19484" name="Group 47"/>
            <p:cNvGrpSpPr>
              <a:grpSpLocks/>
            </p:cNvGrpSpPr>
            <p:nvPr/>
          </p:nvGrpSpPr>
          <p:grpSpPr bwMode="auto">
            <a:xfrm>
              <a:off x="237223" y="457200"/>
              <a:ext cx="2667201" cy="990600"/>
              <a:chOff x="6454077" y="304800"/>
              <a:chExt cx="1928005" cy="685800"/>
            </a:xfrm>
          </p:grpSpPr>
          <p:sp>
            <p:nvSpPr>
              <p:cNvPr id="53" name="Rectangle 12"/>
              <p:cNvSpPr/>
              <p:nvPr/>
            </p:nvSpPr>
            <p:spPr>
              <a:xfrm>
                <a:off x="6454073" y="304525"/>
                <a:ext cx="1927693" cy="686056"/>
              </a:xfrm>
              <a:custGeom>
                <a:avLst/>
                <a:gdLst/>
                <a:ahLst/>
                <a:cxnLst/>
                <a:rect l="l" t="t" r="r" b="b"/>
                <a:pathLst>
                  <a:path w="2179320" h="609600">
                    <a:moveTo>
                      <a:pt x="327660" y="0"/>
                    </a:moveTo>
                    <a:lnTo>
                      <a:pt x="1851660" y="0"/>
                    </a:lnTo>
                    <a:cubicBezTo>
                      <a:pt x="2032622" y="0"/>
                      <a:pt x="2179320" y="136464"/>
                      <a:pt x="2179320" y="304800"/>
                    </a:cubicBezTo>
                    <a:cubicBezTo>
                      <a:pt x="2179320" y="473136"/>
                      <a:pt x="2032622" y="609600"/>
                      <a:pt x="1851660" y="609600"/>
                    </a:cubicBezTo>
                    <a:lnTo>
                      <a:pt x="327660" y="609600"/>
                    </a:lnTo>
                    <a:cubicBezTo>
                      <a:pt x="146698" y="609600"/>
                      <a:pt x="0" y="473136"/>
                      <a:pt x="0" y="304800"/>
                    </a:cubicBezTo>
                    <a:cubicBezTo>
                      <a:pt x="0" y="136464"/>
                      <a:pt x="146698" y="0"/>
                      <a:pt x="327660" y="0"/>
                    </a:cubicBezTo>
                    <a:close/>
                  </a:path>
                </a:pathLst>
              </a:cu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7395549" y="304525"/>
                <a:ext cx="0" cy="686056"/>
              </a:xfrm>
              <a:prstGeom prst="line">
                <a:avLst/>
              </a:prstGeom>
              <a:ln w="19050">
                <a:solidFill>
                  <a:schemeClr val="accent5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485" name="TextBox 48"/>
            <p:cNvSpPr txBox="1">
              <a:spLocks noChangeArrowheads="1"/>
            </p:cNvSpPr>
            <p:nvPr/>
          </p:nvSpPr>
          <p:spPr bwMode="auto">
            <a:xfrm>
              <a:off x="212196" y="649069"/>
              <a:ext cx="148621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  <a:latin typeface="Candara" pitchFamily="34" charset="0"/>
                  <a:cs typeface="Microsoft Sans Serif" pitchFamily="34" charset="0"/>
                </a:rPr>
                <a:t>Acute Health Events</a:t>
              </a:r>
            </a:p>
          </p:txBody>
        </p:sp>
        <p:sp>
          <p:nvSpPr>
            <p:cNvPr id="19486" name="TextBox 49"/>
            <p:cNvSpPr txBox="1">
              <a:spLocks noChangeArrowheads="1"/>
            </p:cNvSpPr>
            <p:nvPr/>
          </p:nvSpPr>
          <p:spPr bwMode="auto">
            <a:xfrm>
              <a:off x="1539870" y="431393"/>
              <a:ext cx="1400991" cy="109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300" b="1" dirty="0">
                  <a:solidFill>
                    <a:schemeClr val="bg1"/>
                  </a:solidFill>
                  <a:latin typeface="Candara" pitchFamily="34" charset="0"/>
                  <a:cs typeface="Microsoft Sans Serif" pitchFamily="34" charset="0"/>
                </a:rPr>
                <a:t>49 Poison centers </a:t>
              </a:r>
            </a:p>
            <a:p>
              <a:pPr eaLnBrk="1" hangingPunct="1"/>
              <a:r>
                <a:rPr lang="en-US" altLang="en-US" sz="1300" b="1" dirty="0">
                  <a:solidFill>
                    <a:schemeClr val="bg1"/>
                  </a:solidFill>
                  <a:latin typeface="Candara" pitchFamily="34" charset="0"/>
                  <a:cs typeface="Microsoft Sans Serif" pitchFamily="34" charset="0"/>
                </a:rPr>
                <a:t>46 states</a:t>
              </a:r>
            </a:p>
            <a:p>
              <a:pPr eaLnBrk="1" hangingPunct="1"/>
              <a:r>
                <a:rPr lang="en-US" sz="1300" b="1" dirty="0">
                  <a:solidFill>
                    <a:schemeClr val="bg1"/>
                  </a:solidFill>
                  <a:latin typeface="Candara" pitchFamily="34" charset="0"/>
                </a:rPr>
                <a:t>456,610 cases </a:t>
              </a:r>
            </a:p>
            <a:p>
              <a:pPr eaLnBrk="1" hangingPunct="1"/>
              <a:r>
                <a:rPr lang="en-US" sz="1300" b="1" dirty="0">
                  <a:solidFill>
                    <a:schemeClr val="bg1"/>
                  </a:solidFill>
                  <a:latin typeface="Candara" pitchFamily="34" charset="0"/>
                </a:rPr>
                <a:t>491,874 opioid  </a:t>
              </a:r>
            </a:p>
            <a:p>
              <a:pPr eaLnBrk="1" hangingPunct="1"/>
              <a:r>
                <a:rPr lang="en-US" sz="1300" b="1" dirty="0">
                  <a:solidFill>
                    <a:schemeClr val="bg1"/>
                  </a:solidFill>
                  <a:latin typeface="Candara" pitchFamily="34" charset="0"/>
                </a:rPr>
                <a:t>  mentions</a:t>
              </a:r>
              <a:endParaRPr lang="en-US" altLang="en-US" sz="1300" b="1" dirty="0">
                <a:solidFill>
                  <a:schemeClr val="bg1"/>
                </a:solidFill>
                <a:latin typeface="Candara" pitchFamily="34" charset="0"/>
                <a:cs typeface="Microsoft Sans Serif" pitchFamily="34" charset="0"/>
              </a:endParaRPr>
            </a:p>
          </p:txBody>
        </p:sp>
      </p:grpSp>
      <p:grpSp>
        <p:nvGrpSpPr>
          <p:cNvPr id="12" name="Group 52"/>
          <p:cNvGrpSpPr>
            <a:grpSpLocks/>
          </p:cNvGrpSpPr>
          <p:nvPr/>
        </p:nvGrpSpPr>
        <p:grpSpPr bwMode="auto">
          <a:xfrm>
            <a:off x="-76200" y="2928938"/>
            <a:ext cx="3417888" cy="1338262"/>
            <a:chOff x="133636" y="406427"/>
            <a:chExt cx="2770675" cy="1339393"/>
          </a:xfrm>
        </p:grpSpPr>
        <p:grpSp>
          <p:nvGrpSpPr>
            <p:cNvPr id="19479" name="Group 53"/>
            <p:cNvGrpSpPr>
              <a:grpSpLocks/>
            </p:cNvGrpSpPr>
            <p:nvPr/>
          </p:nvGrpSpPr>
          <p:grpSpPr bwMode="auto">
            <a:xfrm>
              <a:off x="237875" y="457200"/>
              <a:ext cx="2666436" cy="990600"/>
              <a:chOff x="6454548" y="304800"/>
              <a:chExt cx="1927452" cy="685800"/>
            </a:xfrm>
          </p:grpSpPr>
          <p:sp>
            <p:nvSpPr>
              <p:cNvPr id="61" name="Rectangle 12"/>
              <p:cNvSpPr/>
              <p:nvPr/>
            </p:nvSpPr>
            <p:spPr>
              <a:xfrm>
                <a:off x="6454547" y="304849"/>
                <a:ext cx="1927453" cy="685279"/>
              </a:xfrm>
              <a:custGeom>
                <a:avLst/>
                <a:gdLst/>
                <a:ahLst/>
                <a:cxnLst/>
                <a:rect l="l" t="t" r="r" b="b"/>
                <a:pathLst>
                  <a:path w="2179320" h="609600">
                    <a:moveTo>
                      <a:pt x="327660" y="0"/>
                    </a:moveTo>
                    <a:lnTo>
                      <a:pt x="1851660" y="0"/>
                    </a:lnTo>
                    <a:cubicBezTo>
                      <a:pt x="2032622" y="0"/>
                      <a:pt x="2179320" y="136464"/>
                      <a:pt x="2179320" y="304800"/>
                    </a:cubicBezTo>
                    <a:cubicBezTo>
                      <a:pt x="2179320" y="473136"/>
                      <a:pt x="2032622" y="609600"/>
                      <a:pt x="1851660" y="609600"/>
                    </a:cubicBezTo>
                    <a:lnTo>
                      <a:pt x="327660" y="609600"/>
                    </a:lnTo>
                    <a:cubicBezTo>
                      <a:pt x="146698" y="609600"/>
                      <a:pt x="0" y="473136"/>
                      <a:pt x="0" y="304800"/>
                    </a:cubicBezTo>
                    <a:cubicBezTo>
                      <a:pt x="0" y="136464"/>
                      <a:pt x="146698" y="0"/>
                      <a:pt x="327660" y="0"/>
                    </a:cubicBezTo>
                    <a:close/>
                  </a:path>
                </a:pathLst>
              </a:cu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7316878" y="304849"/>
                <a:ext cx="0" cy="685279"/>
              </a:xfrm>
              <a:prstGeom prst="line">
                <a:avLst/>
              </a:prstGeom>
              <a:ln w="19050">
                <a:solidFill>
                  <a:schemeClr val="accent5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480" name="TextBox 54"/>
            <p:cNvSpPr txBox="1">
              <a:spLocks noChangeArrowheads="1"/>
            </p:cNvSpPr>
            <p:nvPr/>
          </p:nvSpPr>
          <p:spPr bwMode="auto">
            <a:xfrm>
              <a:off x="133636" y="609600"/>
              <a:ext cx="148621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  <a:latin typeface="Candara" pitchFamily="34" charset="0"/>
                  <a:cs typeface="Microsoft Sans Serif" pitchFamily="34" charset="0"/>
                </a:rPr>
                <a:t>Entering Treatment</a:t>
              </a:r>
            </a:p>
          </p:txBody>
        </p:sp>
        <p:sp>
          <p:nvSpPr>
            <p:cNvPr id="19481" name="TextBox 55"/>
            <p:cNvSpPr txBox="1">
              <a:spLocks noChangeArrowheads="1"/>
            </p:cNvSpPr>
            <p:nvPr/>
          </p:nvSpPr>
          <p:spPr bwMode="auto">
            <a:xfrm>
              <a:off x="1430821" y="406427"/>
              <a:ext cx="1473489" cy="1339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300" b="1" dirty="0">
                  <a:solidFill>
                    <a:schemeClr val="bg1"/>
                  </a:solidFill>
                  <a:latin typeface="Candara" pitchFamily="34" charset="0"/>
                  <a:cs typeface="Microsoft Sans Serif" pitchFamily="34" charset="0"/>
                </a:rPr>
                <a:t>Opioid Tx Program</a:t>
              </a:r>
            </a:p>
            <a:p>
              <a:pPr eaLnBrk="1" hangingPunct="1"/>
              <a:r>
                <a:rPr lang="en-US" altLang="en-US" sz="1300" b="1" dirty="0">
                  <a:solidFill>
                    <a:schemeClr val="bg1"/>
                  </a:solidFill>
                  <a:latin typeface="Candara" pitchFamily="34" charset="0"/>
                  <a:cs typeface="Microsoft Sans Serif" pitchFamily="34" charset="0"/>
                </a:rPr>
                <a:t>66 programs; 34 states</a:t>
              </a:r>
            </a:p>
            <a:p>
              <a:pPr eaLnBrk="1" hangingPunct="1"/>
              <a:r>
                <a:rPr lang="en-US" sz="1300" b="1" dirty="0">
                  <a:solidFill>
                    <a:schemeClr val="bg1"/>
                  </a:solidFill>
                  <a:latin typeface="Candara" pitchFamily="34" charset="0"/>
                </a:rPr>
                <a:t>41,031 cases with 183,573 opioid</a:t>
              </a:r>
            </a:p>
            <a:p>
              <a:pPr eaLnBrk="1" hangingPunct="1"/>
              <a:r>
                <a:rPr lang="en-US" sz="1300" b="1" dirty="0">
                  <a:solidFill>
                    <a:schemeClr val="bg1"/>
                  </a:solidFill>
                  <a:latin typeface="Candara" pitchFamily="34" charset="0"/>
                </a:rPr>
                <a:t>  mentions</a:t>
              </a:r>
              <a:endParaRPr lang="en-US" altLang="en-US" sz="1300" b="1" dirty="0">
                <a:solidFill>
                  <a:schemeClr val="bg1"/>
                </a:solidFill>
                <a:latin typeface="Candara" pitchFamily="34" charset="0"/>
                <a:cs typeface="Microsoft Sans Serif" pitchFamily="34" charset="0"/>
              </a:endParaRPr>
            </a:p>
            <a:p>
              <a:pPr eaLnBrk="1" hangingPunct="1"/>
              <a:endParaRPr lang="en-US" altLang="en-US" sz="1300" b="1" dirty="0">
                <a:solidFill>
                  <a:schemeClr val="bg1"/>
                </a:solidFill>
                <a:latin typeface="Candara" pitchFamily="34" charset="0"/>
                <a:cs typeface="Microsoft Sans Serif" pitchFamily="34" charset="0"/>
              </a:endParaRPr>
            </a:p>
          </p:txBody>
        </p:sp>
      </p:grpSp>
      <p:pic>
        <p:nvPicPr>
          <p:cNvPr id="19465" name="Picture 41" descr="http://www.topsecretwriters.com/wp-content/uploads/2011/06/teenpills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4" r="17944" b="-8968"/>
          <a:stretch>
            <a:fillRect/>
          </a:stretch>
        </p:blipFill>
        <p:spPr bwMode="auto">
          <a:xfrm>
            <a:off x="3535363" y="2438400"/>
            <a:ext cx="2103437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itle 1"/>
          <p:cNvSpPr txBox="1">
            <a:spLocks/>
          </p:cNvSpPr>
          <p:nvPr/>
        </p:nvSpPr>
        <p:spPr bwMode="auto">
          <a:xfrm>
            <a:off x="268287" y="304800"/>
            <a:ext cx="8655051" cy="738398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innerShdw blurRad="114300">
              <a:srgbClr val="669900"/>
            </a:innerShdw>
          </a:effectLst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  <a:cs typeface="Arial" pitchFamily="34" charset="0"/>
              </a:rPr>
              <a:t>Mosaic Surveillance of Prescription Drug Abuse - 2013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917825" y="5791200"/>
            <a:ext cx="3295650" cy="990600"/>
            <a:chOff x="2917825" y="5791200"/>
            <a:chExt cx="3295650" cy="990600"/>
          </a:xfrm>
        </p:grpSpPr>
        <p:sp>
          <p:nvSpPr>
            <p:cNvPr id="46" name="Rectangle 12"/>
            <p:cNvSpPr/>
            <p:nvPr/>
          </p:nvSpPr>
          <p:spPr bwMode="auto">
            <a:xfrm>
              <a:off x="2971800" y="5791200"/>
              <a:ext cx="3241675" cy="990600"/>
            </a:xfrm>
            <a:custGeom>
              <a:avLst/>
              <a:gdLst/>
              <a:ahLst/>
              <a:cxnLst/>
              <a:rect l="l" t="t" r="r" b="b"/>
              <a:pathLst>
                <a:path w="2179320" h="609600">
                  <a:moveTo>
                    <a:pt x="327660" y="0"/>
                  </a:moveTo>
                  <a:lnTo>
                    <a:pt x="1851660" y="0"/>
                  </a:lnTo>
                  <a:cubicBezTo>
                    <a:pt x="2032622" y="0"/>
                    <a:pt x="2179320" y="136464"/>
                    <a:pt x="2179320" y="304800"/>
                  </a:cubicBezTo>
                  <a:cubicBezTo>
                    <a:pt x="2179320" y="473136"/>
                    <a:pt x="2032622" y="609600"/>
                    <a:pt x="1851660" y="609600"/>
                  </a:cubicBezTo>
                  <a:lnTo>
                    <a:pt x="327660" y="609600"/>
                  </a:lnTo>
                  <a:cubicBezTo>
                    <a:pt x="146698" y="609600"/>
                    <a:pt x="0" y="473136"/>
                    <a:pt x="0" y="304800"/>
                  </a:cubicBezTo>
                  <a:cubicBezTo>
                    <a:pt x="0" y="136464"/>
                    <a:pt x="146698" y="0"/>
                    <a:pt x="327660" y="0"/>
                  </a:cubicBez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476" name="TextBox 66"/>
            <p:cNvSpPr txBox="1">
              <a:spLocks noChangeArrowheads="1"/>
            </p:cNvSpPr>
            <p:nvPr/>
          </p:nvSpPr>
          <p:spPr bwMode="auto">
            <a:xfrm>
              <a:off x="2917825" y="5943600"/>
              <a:ext cx="180657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  <a:latin typeface="Candara" pitchFamily="34" charset="0"/>
                  <a:cs typeface="Microsoft Sans Serif" pitchFamily="34" charset="0"/>
                </a:rPr>
                <a:t>Web </a:t>
              </a:r>
            </a:p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  <a:latin typeface="Candara" pitchFamily="34" charset="0"/>
                  <a:cs typeface="Microsoft Sans Serif" pitchFamily="34" charset="0"/>
                </a:rPr>
                <a:t>Monitoring</a:t>
              </a:r>
              <a:endParaRPr lang="en-US" altLang="en-US" dirty="0">
                <a:solidFill>
                  <a:schemeClr val="bg1"/>
                </a:solidFill>
                <a:latin typeface="Candara" pitchFamily="34" charset="0"/>
                <a:cs typeface="Microsoft Sans Serif" pitchFamily="34" charset="0"/>
              </a:endParaRPr>
            </a:p>
          </p:txBody>
        </p:sp>
        <p:sp>
          <p:nvSpPr>
            <p:cNvPr id="19477" name="TextBox 67"/>
            <p:cNvSpPr txBox="1">
              <a:spLocks noChangeArrowheads="1"/>
            </p:cNvSpPr>
            <p:nvPr/>
          </p:nvSpPr>
          <p:spPr bwMode="auto">
            <a:xfrm>
              <a:off x="4606925" y="5813048"/>
              <a:ext cx="1606550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300" b="1" dirty="0">
                  <a:solidFill>
                    <a:schemeClr val="bg1"/>
                  </a:solidFill>
                  <a:latin typeface="Candara" pitchFamily="34" charset="0"/>
                  <a:cs typeface="Microsoft Sans Serif" pitchFamily="34" charset="0"/>
                </a:rPr>
                <a:t>&gt; 150 million sites</a:t>
              </a:r>
            </a:p>
            <a:p>
              <a:pPr eaLnBrk="1" hangingPunct="1"/>
              <a:r>
                <a:rPr lang="en-US" altLang="en-US" sz="1300" b="1" dirty="0">
                  <a:solidFill>
                    <a:schemeClr val="bg1"/>
                  </a:solidFill>
                  <a:latin typeface="Candara" pitchFamily="34" charset="0"/>
                  <a:cs typeface="Microsoft Sans Serif" pitchFamily="34" charset="0"/>
                </a:rPr>
                <a:t>  monitored</a:t>
              </a:r>
            </a:p>
            <a:p>
              <a:pPr eaLnBrk="1" hangingPunct="1"/>
              <a:r>
                <a:rPr lang="en-US" altLang="en-US" sz="1300" b="1" dirty="0">
                  <a:solidFill>
                    <a:schemeClr val="bg1"/>
                  </a:solidFill>
                  <a:latin typeface="Candara" pitchFamily="34" charset="0"/>
                  <a:cs typeface="Microsoft Sans Serif" pitchFamily="34" charset="0"/>
                </a:rPr>
                <a:t>&gt; 35,000 posts</a:t>
              </a:r>
            </a:p>
            <a:p>
              <a:pPr eaLnBrk="1" hangingPunct="1"/>
              <a:r>
                <a:rPr lang="en-US" altLang="en-US" sz="1300" b="1" dirty="0">
                  <a:solidFill>
                    <a:schemeClr val="bg1"/>
                  </a:solidFill>
                  <a:latin typeface="Candara" pitchFamily="34" charset="0"/>
                  <a:cs typeface="Microsoft Sans Serif" pitchFamily="34" charset="0"/>
                </a:rPr>
                <a:t>  coded for analysis</a:t>
              </a: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>
              <a:off x="4648200" y="5791200"/>
              <a:ext cx="0" cy="990600"/>
            </a:xfrm>
            <a:prstGeom prst="line">
              <a:avLst/>
            </a:prstGeom>
            <a:ln w="19050">
              <a:solidFill>
                <a:schemeClr val="accent5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498850" y="2286000"/>
            <a:ext cx="2216150" cy="2649538"/>
            <a:chOff x="3498850" y="2286000"/>
            <a:chExt cx="2216150" cy="2649538"/>
          </a:xfrm>
        </p:grpSpPr>
        <p:grpSp>
          <p:nvGrpSpPr>
            <p:cNvPr id="19471" name="Group 6"/>
            <p:cNvGrpSpPr>
              <a:grpSpLocks/>
            </p:cNvGrpSpPr>
            <p:nvPr/>
          </p:nvGrpSpPr>
          <p:grpSpPr bwMode="auto">
            <a:xfrm>
              <a:off x="3498850" y="2286000"/>
              <a:ext cx="2216150" cy="2649538"/>
              <a:chOff x="3498850" y="2286000"/>
              <a:chExt cx="2216150" cy="2649538"/>
            </a:xfrm>
          </p:grpSpPr>
          <p:graphicFrame>
            <p:nvGraphicFramePr>
              <p:cNvPr id="19473" name="Object 2"/>
              <p:cNvGraphicFramePr>
                <a:graphicFrameLocks noChangeAspect="1"/>
              </p:cNvGraphicFramePr>
              <p:nvPr/>
            </p:nvGraphicFramePr>
            <p:xfrm>
              <a:off x="3498850" y="2286000"/>
              <a:ext cx="2216150" cy="26495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00" name="Acrobat Document" r:id="rId7" imgW="3565971" imgH="4389120" progId="AcroExch.Document.7">
                      <p:embed/>
                    </p:oleObj>
                  </mc:Choice>
                  <mc:Fallback>
                    <p:oleObj name="Acrobat Document" r:id="rId7" imgW="3565971" imgH="4389120" progId="AcroExch.Document.7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98850" y="2286000"/>
                            <a:ext cx="2216150" cy="2649538"/>
                          </a:xfrm>
                          <a:prstGeom prst="rect">
                            <a:avLst/>
                          </a:prstGeom>
                          <a:noFill/>
                          <a:ln w="158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19474" name="Picture 28" descr="StreetRx plot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601" y="4175761"/>
                <a:ext cx="761999" cy="54863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472" name="TextBox 32"/>
            <p:cNvSpPr txBox="1">
              <a:spLocks noChangeArrowheads="1"/>
            </p:cNvSpPr>
            <p:nvPr/>
          </p:nvSpPr>
          <p:spPr bwMode="auto">
            <a:xfrm>
              <a:off x="4876800" y="4052501"/>
              <a:ext cx="576261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00" b="1" dirty="0"/>
                <a:t>StreetRx</a:t>
              </a:r>
              <a:endParaRPr lang="en-US" sz="1100" b="1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004D-4173-4CBA-A4FE-F93450A69C0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4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2711</TotalTime>
  <Words>1520</Words>
  <Application>Microsoft Office PowerPoint</Application>
  <PresentationFormat>On-screen Show (4:3)</PresentationFormat>
  <Paragraphs>456</Paragraphs>
  <Slides>25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Acrobat Document</vt:lpstr>
      <vt:lpstr>The Intersection of Two Public Health Problems:  Under Treatment of Pain and  Abuse and Misuse of Pain Medications</vt:lpstr>
      <vt:lpstr>Outline</vt:lpstr>
      <vt:lpstr>Opioid Consumption (ME/capita), 2010</vt:lpstr>
      <vt:lpstr>Consumption of Prescription Opioids, 1964 - 2012</vt:lpstr>
      <vt:lpstr>More Drug Production = More Drug Abuse But - the Slope Varies by Drug</vt:lpstr>
      <vt:lpstr>Drug-Poisoning and Opioid Analgesic Poisoning Death: United States, 1999-2011</vt:lpstr>
      <vt:lpstr>Opioid Analgesic Poisoning Death, by Age Group, United States, 1999-2011</vt:lpstr>
      <vt:lpstr>What is the RADARS® System?</vt:lpstr>
      <vt:lpstr>PowerPoint Presentation</vt:lpstr>
      <vt:lpstr>PowerPoint Presentation</vt:lpstr>
      <vt:lpstr>Abuse Deterrent Formulations</vt:lpstr>
      <vt:lpstr>PowerPoint Presentation</vt:lpstr>
      <vt:lpstr>PowerPoint Presentation</vt:lpstr>
      <vt:lpstr>Drug Diversion Program ER Oxymorphone Diversion Cases January 2011 through June 2013</vt:lpstr>
      <vt:lpstr>Unanswered Questions</vt:lpstr>
      <vt:lpstr>Drug Diversion Program ER oxymorphone diversion cases by state and time period  January 2011 through June 2013</vt:lpstr>
      <vt:lpstr>Squeezing the Balloon National Survey of Drug Use and Health, 2012</vt:lpstr>
      <vt:lpstr>Oxycodone ADF in US and Canada</vt:lpstr>
      <vt:lpstr>PowerPoint Presentation</vt:lpstr>
      <vt:lpstr>PowerPoint Presentation</vt:lpstr>
      <vt:lpstr>What Changed?</vt:lpstr>
      <vt:lpstr>Conceptual Framework for Understanding Prescription Analgesic Abuse and Potential Interventions</vt:lpstr>
      <vt:lpstr>DORA Issues 600 Notifications on Potential Doctor-Shopping</vt:lpstr>
      <vt:lpstr>A Framework for Understanding Rx Drug Abuse</vt:lpstr>
      <vt:lpstr>Conclusions</vt:lpstr>
    </vt:vector>
  </TitlesOfParts>
  <Company>Denver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Bending the Curve: Changes in Abuse and Diversion of Prescription Opioids in the United States</dc:title>
  <dc:creator>Administrator</dc:creator>
  <cp:lastModifiedBy>Paneduro, Denise</cp:lastModifiedBy>
  <cp:revision>168</cp:revision>
  <dcterms:created xsi:type="dcterms:W3CDTF">2014-06-07T13:35:33Z</dcterms:created>
  <dcterms:modified xsi:type="dcterms:W3CDTF">2015-02-10T19:56:30Z</dcterms:modified>
</cp:coreProperties>
</file>