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42"/>
  </p:notesMasterIdLst>
  <p:handoutMasterIdLst>
    <p:handoutMasterId r:id="rId43"/>
  </p:handoutMasterIdLst>
  <p:sldIdLst>
    <p:sldId id="302" r:id="rId2"/>
    <p:sldId id="356" r:id="rId3"/>
    <p:sldId id="358" r:id="rId4"/>
    <p:sldId id="357" r:id="rId5"/>
    <p:sldId id="295" r:id="rId6"/>
    <p:sldId id="258" r:id="rId7"/>
    <p:sldId id="324" r:id="rId8"/>
    <p:sldId id="323" r:id="rId9"/>
    <p:sldId id="360" r:id="rId10"/>
    <p:sldId id="364" r:id="rId11"/>
    <p:sldId id="319" r:id="rId12"/>
    <p:sldId id="320" r:id="rId13"/>
    <p:sldId id="359" r:id="rId14"/>
    <p:sldId id="322" r:id="rId15"/>
    <p:sldId id="329" r:id="rId16"/>
    <p:sldId id="331" r:id="rId17"/>
    <p:sldId id="332" r:id="rId18"/>
    <p:sldId id="333" r:id="rId19"/>
    <p:sldId id="334" r:id="rId20"/>
    <p:sldId id="361" r:id="rId21"/>
    <p:sldId id="362" r:id="rId22"/>
    <p:sldId id="363" r:id="rId23"/>
    <p:sldId id="328" r:id="rId24"/>
    <p:sldId id="354" r:id="rId25"/>
    <p:sldId id="316" r:id="rId26"/>
    <p:sldId id="365" r:id="rId27"/>
    <p:sldId id="366" r:id="rId28"/>
    <p:sldId id="367" r:id="rId29"/>
    <p:sldId id="325" r:id="rId30"/>
    <p:sldId id="350" r:id="rId31"/>
    <p:sldId id="368" r:id="rId32"/>
    <p:sldId id="293" r:id="rId33"/>
    <p:sldId id="370" r:id="rId34"/>
    <p:sldId id="376" r:id="rId35"/>
    <p:sldId id="371" r:id="rId36"/>
    <p:sldId id="372" r:id="rId37"/>
    <p:sldId id="373" r:id="rId38"/>
    <p:sldId id="374" r:id="rId39"/>
    <p:sldId id="377" r:id="rId40"/>
    <p:sldId id="345" r:id="rId4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B1956204-7F1D-4281-83AB-D9B06C4E9354}" type="datetimeFigureOut">
              <a:rPr lang="en-CA"/>
              <a:pPr>
                <a:defRPr/>
              </a:pPr>
              <a:t>2014-06-03</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16AE2A8E-140C-4FC1-9934-B8A3EC894664}" type="slidenum">
              <a:rPr lang="en-CA"/>
              <a:pPr>
                <a:defRPr/>
              </a:pPr>
              <a:t>‹#›</a:t>
            </a:fld>
            <a:endParaRPr lang="en-C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F12001C-DBC5-46C7-B011-9D31436C2FA8}" type="datetimeFigureOut">
              <a:rPr lang="en-US"/>
              <a:pPr>
                <a:defRPr/>
              </a:pPr>
              <a:t>6/3/2014</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CA"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CA"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2A72368-2F07-418A-93C6-CBC52D26F608}" type="slidenum">
              <a:rPr lang="en-CA"/>
              <a:pPr>
                <a:defRPr/>
              </a:pPr>
              <a:t>‹#›</a:t>
            </a:fld>
            <a:endParaRPr lang="en-CA"/>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2A72368-2F07-418A-93C6-CBC52D26F608}" type="slidenum">
              <a:rPr lang="en-CA" smtClean="0"/>
              <a:pPr>
                <a:defRPr/>
              </a:pPr>
              <a:t>3</a:t>
            </a:fld>
            <a:endParaRPr lang="en-C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4515"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14ECAA2-F2B2-4F9C-BA53-15591A19F97D}" type="slidenum">
              <a:rPr lang="en-CA" smtClean="0"/>
              <a:pPr fontAlgn="base">
                <a:spcBef>
                  <a:spcPct val="0"/>
                </a:spcBef>
                <a:spcAft>
                  <a:spcPct val="0"/>
                </a:spcAft>
                <a:defRPr/>
              </a:pPr>
              <a:t>32</a:t>
            </a:fld>
            <a:endParaRPr lang="en-CA" smtClean="0"/>
          </a:p>
        </p:txBody>
      </p:sp>
      <p:sp>
        <p:nvSpPr>
          <p:cNvPr id="655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5540"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spcBef>
                <a:spcPct val="0"/>
              </a:spcBef>
              <a:tabLst>
                <a:tab pos="171450" algn="l"/>
              </a:tabLst>
            </a:pPr>
            <a:r>
              <a:rPr lang="en-US" smtClean="0"/>
              <a:t>Many medical students are taught that if opioids are prescribed in high doses or for a prolonged time, the patient will invariably become an addict. Therefore, the common wisdom is to prescribe the lowest possible dose at the longest possible dosing interval. As a result, opioids are frequently prescribed in doses that are inadequate and at time intervals beyond the duration of action of the drug, resulting in poor analgesia.</a:t>
            </a:r>
            <a:r>
              <a:rPr lang="en-US" baseline="30000" smtClean="0"/>
              <a:t>1</a:t>
            </a:r>
          </a:p>
          <a:p>
            <a:pPr eaLnBrk="1" hangingPunct="1">
              <a:spcBef>
                <a:spcPct val="0"/>
              </a:spcBef>
              <a:tabLst>
                <a:tab pos="171450" algn="l"/>
              </a:tabLst>
            </a:pPr>
            <a:r>
              <a:rPr lang="en-US" smtClean="0"/>
              <a:t>The term pseudoaddiction was first introduced by Weissman and Haddox in 1989 to describe the iatrogenic syndrome of abnormal behaviour developing in direct consequence of inadequate pain management.</a:t>
            </a:r>
            <a:r>
              <a:rPr lang="en-US" baseline="30000" smtClean="0"/>
              <a:t>2</a:t>
            </a:r>
            <a:r>
              <a:rPr lang="en-US" smtClean="0"/>
              <a:t> They described the natural history of pseudoaddiction as a progression through 3 characteristic phases including: (1) inadequate prescription of analgesics to meet the primary pain stimulus; (2) escalation of analgesic demands by the patient associated with behavioral changes to convince others of the pain's severity; and (3) a crisis of mistrust between the patient and the health care team. Treatment strategies include establishing trust between the patient and the health care team and providing appropriate and timely analgesics to control the patient's level of pain.</a:t>
            </a:r>
            <a:r>
              <a:rPr lang="en-US" baseline="30000" smtClean="0"/>
              <a:t>2,3</a:t>
            </a:r>
            <a:r>
              <a:rPr lang="en-US" smtClean="0"/>
              <a:t> </a:t>
            </a:r>
            <a:br>
              <a:rPr lang="en-US" smtClean="0"/>
            </a:br>
            <a:r>
              <a:rPr lang="en-US" smtClean="0"/>
              <a:t/>
            </a:r>
            <a:br>
              <a:rPr lang="en-US" smtClean="0"/>
            </a:br>
            <a:r>
              <a:rPr lang="en-US" smtClean="0"/>
              <a:t>1.	 Schnoll SH, Finch J. Medical education for pain and addiction: making 	progress toward answering a need. J Law Med Ethics. 1994;22:252-6.</a:t>
            </a:r>
          </a:p>
          <a:p>
            <a:pPr eaLnBrk="1" hangingPunct="1">
              <a:spcBef>
                <a:spcPct val="0"/>
              </a:spcBef>
              <a:tabLst>
                <a:tab pos="171450" algn="l"/>
              </a:tabLst>
            </a:pPr>
            <a:r>
              <a:rPr lang="en-US" smtClean="0"/>
              <a:t>2. 	Weissman DE, Haddox JD. Opioid pseudoaddiction—an iatrogenic 	syndrome. Pain. 1989;36:363-6.</a:t>
            </a:r>
          </a:p>
          <a:p>
            <a:pPr eaLnBrk="1" hangingPunct="1">
              <a:spcBef>
                <a:spcPct val="0"/>
              </a:spcBef>
              <a:tabLst>
                <a:tab pos="171450" algn="l"/>
              </a:tabLst>
            </a:pPr>
            <a:r>
              <a:rPr lang="en-US" smtClean="0"/>
              <a:t>3. 	A consensus document from the American Academy of Pain Medicine, 	American Pain Society, American Society of Addiction Medicine. Definitions 	Related to the Use of Opioids for the Treatment of Pain. 2001.</a:t>
            </a:r>
          </a:p>
          <a:p>
            <a:pPr eaLnBrk="1" hangingPunct="1">
              <a:spcBef>
                <a:spcPct val="0"/>
              </a:spcBef>
              <a:tabLst>
                <a:tab pos="171450" algn="l"/>
              </a:tabLst>
            </a:pPr>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3885579" y="8686489"/>
            <a:ext cx="2972421" cy="457512"/>
          </a:xfrm>
          <a:prstGeom prst="rect">
            <a:avLst/>
          </a:prstGeom>
          <a:noFill/>
          <a:ln w="9525">
            <a:noFill/>
            <a:miter lim="800000"/>
            <a:headEnd/>
            <a:tailEnd/>
          </a:ln>
        </p:spPr>
        <p:txBody>
          <a:bodyPr lIns="93171" tIns="46586" rIns="93171" bIns="46586" anchor="b"/>
          <a:lstStyle/>
          <a:p>
            <a:pPr algn="r" defTabSz="931573" eaLnBrk="0" hangingPunct="0"/>
            <a:fld id="{0FFED09C-C35E-4CB9-8696-2C6C5D8261BF}" type="slidenum">
              <a:rPr lang="en-US" sz="1200">
                <a:ea typeface="MS PGothic" pitchFamily="34" charset="-128"/>
              </a:rPr>
              <a:pPr algn="r" defTabSz="931573" eaLnBrk="0" hangingPunct="0"/>
              <a:t>34</a:t>
            </a:fld>
            <a:endParaRPr lang="en-US" sz="1200" dirty="0">
              <a:ea typeface="MS PGothic" pitchFamily="34" charset="-128"/>
            </a:endParaRPr>
          </a:p>
        </p:txBody>
      </p:sp>
      <p:sp>
        <p:nvSpPr>
          <p:cNvPr id="604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0420" name="Rectangle 3"/>
          <p:cNvSpPr>
            <a:spLocks noGrp="1" noChangeArrowheads="1"/>
          </p:cNvSpPr>
          <p:nvPr>
            <p:ph type="body" idx="1"/>
          </p:nvPr>
        </p:nvSpPr>
        <p:spPr bwMode="auto">
          <a:xfrm>
            <a:off x="914711" y="4344025"/>
            <a:ext cx="5028579" cy="4114488"/>
          </a:xfrm>
          <a:noFill/>
        </p:spPr>
        <p:txBody>
          <a:bodyPr wrap="square" lIns="93171" tIns="46586" rIns="93171" bIns="46586" numCol="1" anchor="t" anchorCtr="0" compatLnSpc="1">
            <a:prstTxWarp prst="textNoShape">
              <a:avLst/>
            </a:prstTxWarp>
          </a:bodyPr>
          <a:lstStyle/>
          <a:p>
            <a:pPr eaLnBrk="1" hangingPunct="1"/>
            <a:r>
              <a:rPr lang="en-US" smtClean="0">
                <a:ea typeface="MS PGothic" pitchFamily="34" charset="-128"/>
              </a:rPr>
              <a:t>Buprenorphine is a partial agonist at the mu opioid receptor. It also has antagonist activity at the kappa receptor, so it’s sometimes referred to as a mixed agonist-antagonist. </a:t>
            </a:r>
          </a:p>
          <a:p>
            <a:pPr eaLnBrk="1" hangingPunct="1"/>
            <a:r>
              <a:rPr lang="en-US" smtClean="0">
                <a:ea typeface="MS PGothic" pitchFamily="34" charset="-128"/>
              </a:rPr>
              <a:t>Whereas activation of a receptor by a full agonist like heroin or methadone produces maximal release of dopamine, buprenorphine activates the same receptor to a lesser degree, causing lower dopamine release, as you can see in this diagram. The red balls are the receptors, and the green balls represent buprenorphine.</a:t>
            </a:r>
          </a:p>
          <a:p>
            <a:pPr eaLnBrk="1" hangingPunct="1"/>
            <a:r>
              <a:rPr lang="en-US" smtClean="0">
                <a:ea typeface="MS PGothic" pitchFamily="34" charset="-128"/>
              </a:rPr>
              <a:t>In addition, buprenorphine has a very high binding affinity for the mu receptor, which allows buprenorphine to displace most other opioids from the receptor, and dissociates slowly from the receptors once it is bound.</a:t>
            </a:r>
          </a:p>
          <a:p>
            <a:pPr eaLnBrk="1" hangingPunct="1"/>
            <a:r>
              <a:rPr lang="en-US" smtClean="0">
                <a:ea typeface="MS PGothic" pitchFamily="34" charset="-128"/>
              </a:rPr>
              <a:t>Buprenorphine has low intrinsic activity, with a ceiling on its agonist effects; this is discussed further in the next slide.</a:t>
            </a:r>
          </a:p>
          <a:p>
            <a:pPr eaLnBrk="1" hangingPunct="1"/>
            <a:endParaRPr lang="en-US" smtClean="0">
              <a:ea typeface="MS PGothic" pitchFamily="34" charset="-128"/>
            </a:endParaRPr>
          </a:p>
          <a:p>
            <a:pPr eaLnBrk="1" hangingPunct="1"/>
            <a:r>
              <a:rPr lang="en-US" smtClean="0">
                <a:ea typeface="MS PGothic" pitchFamily="34" charset="-128"/>
              </a:rPr>
              <a:t>Johnson RE, Strain EC, Amass L.</a:t>
            </a:r>
            <a:r>
              <a:rPr lang="en-GB" i="1" smtClean="0">
                <a:ea typeface="MS PGothic" pitchFamily="34" charset="-128"/>
              </a:rPr>
              <a:t> </a:t>
            </a:r>
            <a:r>
              <a:rPr lang="en-US" smtClean="0">
                <a:ea typeface="MS PGothic" pitchFamily="34" charset="-128"/>
              </a:rPr>
              <a:t>Buprenorphine: how to use it right. </a:t>
            </a:r>
            <a:r>
              <a:rPr lang="en-US" i="1" smtClean="0">
                <a:ea typeface="MS PGothic" pitchFamily="34" charset="-128"/>
              </a:rPr>
              <a:t>Drug Alcohol Depend</a:t>
            </a:r>
            <a:r>
              <a:rPr lang="en-US" smtClean="0">
                <a:ea typeface="MS PGothic" pitchFamily="34" charset="-128"/>
              </a:rPr>
              <a:t>. 2003;70(2 Suppl):S59-S77. </a:t>
            </a:r>
          </a:p>
          <a:p>
            <a:pPr eaLnBrk="1" hangingPunct="1"/>
            <a:endParaRPr lang="en-US" smtClean="0">
              <a:ea typeface="MS PGothic" pitchFamily="34" charset="-128"/>
            </a:endParaRPr>
          </a:p>
          <a:p>
            <a:pPr eaLnBrk="1" hangingPunct="1"/>
            <a:endParaRPr lang="en-US" smtClean="0">
              <a:ea typeface="MS PGothic"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2E9E045-7B5F-4211-87C2-38C85A6A44D4}" type="slidenum">
              <a:rPr lang="en-US" smtClean="0"/>
              <a:pPr fontAlgn="base">
                <a:spcBef>
                  <a:spcPct val="0"/>
                </a:spcBef>
                <a:spcAft>
                  <a:spcPct val="0"/>
                </a:spcAft>
                <a:defRPr/>
              </a:pPr>
              <a:t>6</a:t>
            </a:fld>
            <a:endParaRPr lang="en-US" smtClean="0"/>
          </a:p>
        </p:txBody>
      </p:sp>
      <p:sp>
        <p:nvSpPr>
          <p:cNvPr id="4608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608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 typeface="Times"/>
              <a:buChar char="•"/>
            </a:pPr>
            <a:r>
              <a:rPr lang="en-US" smtClean="0">
                <a:latin typeface="Arial" pitchFamily="34" charset="0"/>
              </a:rPr>
              <a:t>The three aspects of the ideal treatment model are usually not available as publicly funded options in most communities in Canada.</a:t>
            </a:r>
          </a:p>
          <a:p>
            <a:pPr marL="228600" indent="-228600" eaLnBrk="1" hangingPunct="1">
              <a:spcBef>
                <a:spcPct val="0"/>
              </a:spcBef>
              <a:buFont typeface="Times"/>
              <a:buChar char="•"/>
            </a:pPr>
            <a:r>
              <a:rPr lang="en-US" smtClean="0">
                <a:latin typeface="Arial" pitchFamily="34" charset="0"/>
              </a:rPr>
              <a:t>Primary care physicians must be resourceful in accessing local resources for their patients so as to incorporate all three elements in their treatment plan.</a:t>
            </a:r>
          </a:p>
          <a:p>
            <a:pPr marL="228600" indent="-228600" eaLnBrk="1" hangingPunct="1">
              <a:spcBef>
                <a:spcPct val="0"/>
              </a:spcBef>
              <a:buFont typeface="Times"/>
              <a:buChar char="•"/>
            </a:pPr>
            <a:r>
              <a:rPr lang="en-US" smtClean="0">
                <a:latin typeface="Arial" pitchFamily="34" charset="0"/>
              </a:rPr>
              <a:t>However, all primary care physicians can offer medical treatment, and it is important to optimize pharmacotherapy.</a:t>
            </a:r>
          </a:p>
          <a:p>
            <a:pPr marL="228600" indent="-228600" eaLnBrk="1" hangingPunct="1">
              <a:spcBef>
                <a:spcPct val="0"/>
              </a:spcBef>
              <a:buFont typeface="Times"/>
              <a:buChar char="•"/>
            </a:pPr>
            <a:endParaRPr lang="en-US" smtClean="0">
              <a:latin typeface="Arial" pitchFamily="34" charset="0"/>
            </a:endParaRPr>
          </a:p>
          <a:p>
            <a:pPr marL="228600" indent="-228600" eaLnBrk="1" hangingPunct="1">
              <a:spcBef>
                <a:spcPct val="0"/>
              </a:spcBef>
            </a:pPr>
            <a:r>
              <a:rPr lang="en-CA" b="1" smtClean="0">
                <a:latin typeface="Helvetica Neue condensed"/>
              </a:rPr>
              <a:t>Speaker notes/ Slide examples provided by January 2008 Ralivia Speakers’ KOL Bureau chaired by Dr. Roman Jovey MD (Physician Director, CVH, Addiction &amp; Concurrent Disorders Centre; Past-President, CPS)</a:t>
            </a:r>
          </a:p>
          <a:p>
            <a:pPr marL="228600" indent="-228600" eaLnBrk="1" hangingPunct="1">
              <a:spcBef>
                <a:spcPct val="0"/>
              </a:spcBef>
              <a:buFont typeface="Times"/>
              <a:buChar char="•"/>
            </a:pPr>
            <a:endParaRPr lang="en-U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7347"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1"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9395"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0419"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1443"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2467"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3491"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3C30BC74-5AC7-40A8-A341-4FAF0E28F236}" type="datetimeFigureOut">
              <a:rPr lang="en-US"/>
              <a:pPr>
                <a:defRPr/>
              </a:pPr>
              <a:t>6/3/2014</a:t>
            </a:fld>
            <a:endParaRPr lang="en-CA"/>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CA"/>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05EDBF02-2724-494B-A8ED-F4B1FC5F7545}" type="slidenum">
              <a:rPr lang="en-CA"/>
              <a:pPr>
                <a:defRPr/>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FA434D01-20C3-4AE5-87ED-1C950BE3022A}" type="datetimeFigureOut">
              <a:rPr lang="en-US"/>
              <a:pPr>
                <a:defRPr/>
              </a:pPr>
              <a:t>6/3/2014</a:t>
            </a:fld>
            <a:endParaRPr lang="en-CA"/>
          </a:p>
        </p:txBody>
      </p:sp>
      <p:sp>
        <p:nvSpPr>
          <p:cNvPr id="5" name="Footer Placeholder 21"/>
          <p:cNvSpPr>
            <a:spLocks noGrp="1"/>
          </p:cNvSpPr>
          <p:nvPr>
            <p:ph type="ftr" sz="quarter" idx="11"/>
          </p:nvPr>
        </p:nvSpPr>
        <p:spPr/>
        <p:txBody>
          <a:bodyPr/>
          <a:lstStyle>
            <a:lvl1pPr>
              <a:defRPr/>
            </a:lvl1pPr>
          </a:lstStyle>
          <a:p>
            <a:pPr>
              <a:defRPr/>
            </a:pPr>
            <a:endParaRPr lang="en-CA"/>
          </a:p>
        </p:txBody>
      </p:sp>
      <p:sp>
        <p:nvSpPr>
          <p:cNvPr id="6" name="Slide Number Placeholder 17"/>
          <p:cNvSpPr>
            <a:spLocks noGrp="1"/>
          </p:cNvSpPr>
          <p:nvPr>
            <p:ph type="sldNum" sz="quarter" idx="12"/>
          </p:nvPr>
        </p:nvSpPr>
        <p:spPr/>
        <p:txBody>
          <a:bodyPr/>
          <a:lstStyle>
            <a:lvl1pPr>
              <a:defRPr/>
            </a:lvl1pPr>
          </a:lstStyle>
          <a:p>
            <a:pPr>
              <a:defRPr/>
            </a:pPr>
            <a:fld id="{06319DD3-A2B4-42F9-B707-8034B0DD79F4}" type="slidenum">
              <a:rPr lang="en-CA"/>
              <a:pPr>
                <a:defRPr/>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F75A11DB-8411-46EE-AA99-C48DA38D5A02}" type="datetimeFigureOut">
              <a:rPr lang="en-US"/>
              <a:pPr>
                <a:defRPr/>
              </a:pPr>
              <a:t>6/3/2014</a:t>
            </a:fld>
            <a:endParaRPr lang="en-CA"/>
          </a:p>
        </p:txBody>
      </p:sp>
      <p:sp>
        <p:nvSpPr>
          <p:cNvPr id="5" name="Footer Placeholder 21"/>
          <p:cNvSpPr>
            <a:spLocks noGrp="1"/>
          </p:cNvSpPr>
          <p:nvPr>
            <p:ph type="ftr" sz="quarter" idx="11"/>
          </p:nvPr>
        </p:nvSpPr>
        <p:spPr/>
        <p:txBody>
          <a:bodyPr/>
          <a:lstStyle>
            <a:lvl1pPr>
              <a:defRPr/>
            </a:lvl1pPr>
          </a:lstStyle>
          <a:p>
            <a:pPr>
              <a:defRPr/>
            </a:pPr>
            <a:endParaRPr lang="en-CA"/>
          </a:p>
        </p:txBody>
      </p:sp>
      <p:sp>
        <p:nvSpPr>
          <p:cNvPr id="6" name="Slide Number Placeholder 17"/>
          <p:cNvSpPr>
            <a:spLocks noGrp="1"/>
          </p:cNvSpPr>
          <p:nvPr>
            <p:ph type="sldNum" sz="quarter" idx="12"/>
          </p:nvPr>
        </p:nvSpPr>
        <p:spPr/>
        <p:txBody>
          <a:bodyPr/>
          <a:lstStyle>
            <a:lvl1pPr>
              <a:defRPr/>
            </a:lvl1pPr>
          </a:lstStyle>
          <a:p>
            <a:pPr>
              <a:defRPr/>
            </a:pPr>
            <a:fld id="{01A8F71F-DB35-49BD-A7E2-03AD821587CE}" type="slidenum">
              <a:rPr lang="en-CA"/>
              <a:pPr>
                <a:defRPr/>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B1713E97-8631-4A2C-946F-31B9BA81CA83}" type="datetimeFigureOut">
              <a:rPr lang="en-US"/>
              <a:pPr>
                <a:defRPr/>
              </a:pPr>
              <a:t>6/3/2014</a:t>
            </a:fld>
            <a:endParaRPr lang="en-CA"/>
          </a:p>
        </p:txBody>
      </p:sp>
      <p:sp>
        <p:nvSpPr>
          <p:cNvPr id="5" name="Footer Placeholder 21"/>
          <p:cNvSpPr>
            <a:spLocks noGrp="1"/>
          </p:cNvSpPr>
          <p:nvPr>
            <p:ph type="ftr" sz="quarter" idx="11"/>
          </p:nvPr>
        </p:nvSpPr>
        <p:spPr/>
        <p:txBody>
          <a:bodyPr/>
          <a:lstStyle>
            <a:lvl1pPr>
              <a:defRPr/>
            </a:lvl1pPr>
          </a:lstStyle>
          <a:p>
            <a:pPr>
              <a:defRPr/>
            </a:pPr>
            <a:endParaRPr lang="en-CA"/>
          </a:p>
        </p:txBody>
      </p:sp>
      <p:sp>
        <p:nvSpPr>
          <p:cNvPr id="6" name="Slide Number Placeholder 17"/>
          <p:cNvSpPr>
            <a:spLocks noGrp="1"/>
          </p:cNvSpPr>
          <p:nvPr>
            <p:ph type="sldNum" sz="quarter" idx="12"/>
          </p:nvPr>
        </p:nvSpPr>
        <p:spPr/>
        <p:txBody>
          <a:bodyPr/>
          <a:lstStyle>
            <a:lvl1pPr>
              <a:defRPr/>
            </a:lvl1pPr>
          </a:lstStyle>
          <a:p>
            <a:pPr>
              <a:defRPr/>
            </a:pPr>
            <a:fld id="{9D373789-0DF0-4B45-9F81-3218CFFD12C5}" type="slidenum">
              <a:rPr lang="en-CA"/>
              <a:pPr>
                <a:defRPr/>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6B75D4B8-EFCE-4A2C-89B2-71FD47EABD39}" type="datetimeFigureOut">
              <a:rPr lang="en-US"/>
              <a:pPr>
                <a:defRPr/>
              </a:pPr>
              <a:t>6/3/2014</a:t>
            </a:fld>
            <a:endParaRPr lang="en-CA"/>
          </a:p>
        </p:txBody>
      </p:sp>
      <p:sp>
        <p:nvSpPr>
          <p:cNvPr id="7" name="Footer Placeholder 4"/>
          <p:cNvSpPr>
            <a:spLocks noGrp="1"/>
          </p:cNvSpPr>
          <p:nvPr>
            <p:ph type="ftr" sz="quarter" idx="11"/>
          </p:nvPr>
        </p:nvSpPr>
        <p:spPr/>
        <p:txBody>
          <a:bodyPr/>
          <a:lstStyle>
            <a:lvl1pPr>
              <a:defRPr/>
            </a:lvl1pPr>
            <a:extLst/>
          </a:lstStyle>
          <a:p>
            <a:pPr>
              <a:defRPr/>
            </a:pPr>
            <a:endParaRPr lang="en-CA"/>
          </a:p>
        </p:txBody>
      </p:sp>
      <p:sp>
        <p:nvSpPr>
          <p:cNvPr id="8" name="Slide Number Placeholder 5"/>
          <p:cNvSpPr>
            <a:spLocks noGrp="1"/>
          </p:cNvSpPr>
          <p:nvPr>
            <p:ph type="sldNum" sz="quarter" idx="12"/>
          </p:nvPr>
        </p:nvSpPr>
        <p:spPr/>
        <p:txBody>
          <a:bodyPr/>
          <a:lstStyle>
            <a:lvl1pPr>
              <a:defRPr/>
            </a:lvl1pPr>
            <a:extLst/>
          </a:lstStyle>
          <a:p>
            <a:pPr>
              <a:defRPr/>
            </a:pPr>
            <a:fld id="{EE28A30E-FC26-4E12-935F-56DB61AB9CC6}" type="slidenum">
              <a:rPr lang="en-CA"/>
              <a:pPr>
                <a:defRPr/>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C1FF68F7-3976-4FD0-B3B4-30FCFDB146D9}" type="datetimeFigureOut">
              <a:rPr lang="en-US"/>
              <a:pPr>
                <a:defRPr/>
              </a:pPr>
              <a:t>6/3/2014</a:t>
            </a:fld>
            <a:endParaRPr lang="en-CA"/>
          </a:p>
        </p:txBody>
      </p:sp>
      <p:sp>
        <p:nvSpPr>
          <p:cNvPr id="6" name="Footer Placeholder 5"/>
          <p:cNvSpPr>
            <a:spLocks noGrp="1"/>
          </p:cNvSpPr>
          <p:nvPr>
            <p:ph type="ftr" sz="quarter" idx="11"/>
          </p:nvPr>
        </p:nvSpPr>
        <p:spPr/>
        <p:txBody>
          <a:bodyPr/>
          <a:lstStyle>
            <a:lvl1pPr>
              <a:defRPr/>
            </a:lvl1pPr>
            <a:extLst/>
          </a:lstStyle>
          <a:p>
            <a:pPr>
              <a:defRPr/>
            </a:pPr>
            <a:endParaRPr lang="en-CA"/>
          </a:p>
        </p:txBody>
      </p:sp>
      <p:sp>
        <p:nvSpPr>
          <p:cNvPr id="7" name="Slide Number Placeholder 6"/>
          <p:cNvSpPr>
            <a:spLocks noGrp="1"/>
          </p:cNvSpPr>
          <p:nvPr>
            <p:ph type="sldNum" sz="quarter" idx="12"/>
          </p:nvPr>
        </p:nvSpPr>
        <p:spPr/>
        <p:txBody>
          <a:bodyPr/>
          <a:lstStyle>
            <a:lvl1pPr>
              <a:defRPr/>
            </a:lvl1pPr>
            <a:extLst/>
          </a:lstStyle>
          <a:p>
            <a:pPr>
              <a:defRPr/>
            </a:pPr>
            <a:fld id="{2BC12AD0-9089-413B-B3D4-17558323D431}" type="slidenum">
              <a:rPr lang="en-CA"/>
              <a:pPr>
                <a:defRPr/>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F0ABAEBB-0795-4CC4-9C6A-E00798693999}" type="datetimeFigureOut">
              <a:rPr lang="en-US"/>
              <a:pPr>
                <a:defRPr/>
              </a:pPr>
              <a:t>6/3/2014</a:t>
            </a:fld>
            <a:endParaRPr lang="en-CA"/>
          </a:p>
        </p:txBody>
      </p:sp>
      <p:sp>
        <p:nvSpPr>
          <p:cNvPr id="8" name="Footer Placeholder 7"/>
          <p:cNvSpPr>
            <a:spLocks noGrp="1"/>
          </p:cNvSpPr>
          <p:nvPr>
            <p:ph type="ftr" sz="quarter" idx="11"/>
          </p:nvPr>
        </p:nvSpPr>
        <p:spPr/>
        <p:txBody>
          <a:bodyPr/>
          <a:lstStyle>
            <a:lvl1pPr>
              <a:defRPr/>
            </a:lvl1pPr>
            <a:extLst/>
          </a:lstStyle>
          <a:p>
            <a:pPr>
              <a:defRPr/>
            </a:pPr>
            <a:endParaRPr lang="en-CA"/>
          </a:p>
        </p:txBody>
      </p:sp>
      <p:sp>
        <p:nvSpPr>
          <p:cNvPr id="9" name="Slide Number Placeholder 8"/>
          <p:cNvSpPr>
            <a:spLocks noGrp="1"/>
          </p:cNvSpPr>
          <p:nvPr>
            <p:ph type="sldNum" sz="quarter" idx="12"/>
          </p:nvPr>
        </p:nvSpPr>
        <p:spPr/>
        <p:txBody>
          <a:bodyPr/>
          <a:lstStyle>
            <a:lvl1pPr>
              <a:defRPr/>
            </a:lvl1pPr>
            <a:extLst/>
          </a:lstStyle>
          <a:p>
            <a:pPr>
              <a:defRPr/>
            </a:pPr>
            <a:fld id="{11A54CF5-3139-491D-B480-EA966752AC02}" type="slidenum">
              <a:rPr lang="en-CA"/>
              <a:pPr>
                <a:defRPr/>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73D8ADB0-9175-420F-BF66-41A7CC765CC8}" type="datetimeFigureOut">
              <a:rPr lang="en-US"/>
              <a:pPr>
                <a:defRPr/>
              </a:pPr>
              <a:t>6/3/2014</a:t>
            </a:fld>
            <a:endParaRPr lang="en-CA"/>
          </a:p>
        </p:txBody>
      </p:sp>
      <p:sp>
        <p:nvSpPr>
          <p:cNvPr id="4" name="Footer Placeholder 3"/>
          <p:cNvSpPr>
            <a:spLocks noGrp="1"/>
          </p:cNvSpPr>
          <p:nvPr>
            <p:ph type="ftr" sz="quarter" idx="11"/>
          </p:nvPr>
        </p:nvSpPr>
        <p:spPr/>
        <p:txBody>
          <a:bodyPr/>
          <a:lstStyle>
            <a:lvl1pPr>
              <a:defRPr/>
            </a:lvl1pPr>
            <a:extLst/>
          </a:lstStyle>
          <a:p>
            <a:pPr>
              <a:defRPr/>
            </a:pPr>
            <a:endParaRPr lang="en-CA"/>
          </a:p>
        </p:txBody>
      </p:sp>
      <p:sp>
        <p:nvSpPr>
          <p:cNvPr id="5" name="Slide Number Placeholder 4"/>
          <p:cNvSpPr>
            <a:spLocks noGrp="1"/>
          </p:cNvSpPr>
          <p:nvPr>
            <p:ph type="sldNum" sz="quarter" idx="12"/>
          </p:nvPr>
        </p:nvSpPr>
        <p:spPr/>
        <p:txBody>
          <a:bodyPr/>
          <a:lstStyle>
            <a:lvl1pPr>
              <a:defRPr/>
            </a:lvl1pPr>
            <a:extLst/>
          </a:lstStyle>
          <a:p>
            <a:pPr>
              <a:defRPr/>
            </a:pPr>
            <a:fld id="{A5EAA172-568B-4933-B563-4A0C9F781E55}" type="slidenum">
              <a:rPr lang="en-CA"/>
              <a:pPr>
                <a:defRPr/>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168F7E14-15B3-4DDA-991E-6F3A81997DE5}" type="datetimeFigureOut">
              <a:rPr lang="en-US"/>
              <a:pPr>
                <a:defRPr/>
              </a:pPr>
              <a:t>6/3/2014</a:t>
            </a:fld>
            <a:endParaRPr lang="en-CA"/>
          </a:p>
        </p:txBody>
      </p:sp>
      <p:sp>
        <p:nvSpPr>
          <p:cNvPr id="3" name="Footer Placeholder 21"/>
          <p:cNvSpPr>
            <a:spLocks noGrp="1"/>
          </p:cNvSpPr>
          <p:nvPr>
            <p:ph type="ftr" sz="quarter" idx="11"/>
          </p:nvPr>
        </p:nvSpPr>
        <p:spPr/>
        <p:txBody>
          <a:bodyPr/>
          <a:lstStyle>
            <a:lvl1pPr>
              <a:defRPr/>
            </a:lvl1pPr>
          </a:lstStyle>
          <a:p>
            <a:pPr>
              <a:defRPr/>
            </a:pPr>
            <a:endParaRPr lang="en-CA"/>
          </a:p>
        </p:txBody>
      </p:sp>
      <p:sp>
        <p:nvSpPr>
          <p:cNvPr id="4" name="Slide Number Placeholder 17"/>
          <p:cNvSpPr>
            <a:spLocks noGrp="1"/>
          </p:cNvSpPr>
          <p:nvPr>
            <p:ph type="sldNum" sz="quarter" idx="12"/>
          </p:nvPr>
        </p:nvSpPr>
        <p:spPr/>
        <p:txBody>
          <a:bodyPr/>
          <a:lstStyle>
            <a:lvl1pPr>
              <a:defRPr/>
            </a:lvl1pPr>
          </a:lstStyle>
          <a:p>
            <a:pPr>
              <a:defRPr/>
            </a:pPr>
            <a:fld id="{CC022343-2B99-4CE7-83CB-230ECB09CFDE}" type="slidenum">
              <a:rPr lang="en-CA"/>
              <a:pPr>
                <a:defRPr/>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3ECE3B57-8E94-4B04-A083-033C73BEE39A}" type="datetimeFigureOut">
              <a:rPr lang="en-US"/>
              <a:pPr>
                <a:defRPr/>
              </a:pPr>
              <a:t>6/3/2014</a:t>
            </a:fld>
            <a:endParaRPr lang="en-CA"/>
          </a:p>
        </p:txBody>
      </p:sp>
      <p:sp>
        <p:nvSpPr>
          <p:cNvPr id="6" name="Footer Placeholder 5"/>
          <p:cNvSpPr>
            <a:spLocks noGrp="1"/>
          </p:cNvSpPr>
          <p:nvPr>
            <p:ph type="ftr" sz="quarter" idx="11"/>
          </p:nvPr>
        </p:nvSpPr>
        <p:spPr/>
        <p:txBody>
          <a:bodyPr/>
          <a:lstStyle>
            <a:lvl1pPr>
              <a:defRPr/>
            </a:lvl1pPr>
            <a:extLst/>
          </a:lstStyle>
          <a:p>
            <a:pPr>
              <a:defRPr/>
            </a:pPr>
            <a:endParaRPr lang="en-CA"/>
          </a:p>
        </p:txBody>
      </p:sp>
      <p:sp>
        <p:nvSpPr>
          <p:cNvPr id="7" name="Slide Number Placeholder 6"/>
          <p:cNvSpPr>
            <a:spLocks noGrp="1"/>
          </p:cNvSpPr>
          <p:nvPr>
            <p:ph type="sldNum" sz="quarter" idx="12"/>
          </p:nvPr>
        </p:nvSpPr>
        <p:spPr/>
        <p:txBody>
          <a:bodyPr/>
          <a:lstStyle>
            <a:lvl1pPr>
              <a:defRPr/>
            </a:lvl1pPr>
            <a:extLst/>
          </a:lstStyle>
          <a:p>
            <a:pPr>
              <a:defRPr/>
            </a:pPr>
            <a:fld id="{0693F1F5-3CC9-4852-B6A6-2E94FF343871}" type="slidenum">
              <a:rPr lang="en-CA"/>
              <a:pPr>
                <a:defRPr/>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Right Triangle 6"/>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67BA1257-5ED6-4A9E-8F4C-7C695A0D672F}" type="datetimeFigureOut">
              <a:rPr lang="en-US"/>
              <a:pPr>
                <a:defRPr/>
              </a:pPr>
              <a:t>6/3/2014</a:t>
            </a:fld>
            <a:endParaRPr lang="en-CA"/>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CA"/>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0565AAAF-254F-4A87-839D-07F7C5619C12}" type="slidenum">
              <a:rPr lang="en-CA"/>
              <a:pPr>
                <a:defRPr/>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fld id="{5C5DCBBD-A56E-4809-BCD9-8347EB960679}" type="datetimeFigureOut">
              <a:rPr lang="en-US"/>
              <a:pPr>
                <a:defRPr/>
              </a:pPr>
              <a:t>6/3/2014</a:t>
            </a:fld>
            <a:endParaRPr lang="en-CA"/>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CA"/>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FFB9BD52-5B20-49AB-80BA-688B7168337D}" type="slidenum">
              <a:rPr lang="en-CA"/>
              <a:pPr>
                <a:defRPr/>
              </a:pPr>
              <a:t>‹#›</a:t>
            </a:fld>
            <a:endParaRPr lang="en-CA"/>
          </a:p>
        </p:txBody>
      </p:sp>
    </p:spTree>
  </p:cSld>
  <p:clrMap bg1="lt1" tx1="dk1" bg2="lt2" tx2="dk2" accent1="accent1" accent2="accent2" accent3="accent3" accent4="accent4" accent5="accent5" accent6="accent6" hlink="hlink" folHlink="folHlink"/>
  <p:sldLayoutIdLst>
    <p:sldLayoutId id="2147483991" r:id="rId1"/>
    <p:sldLayoutId id="2147483987" r:id="rId2"/>
    <p:sldLayoutId id="2147483992" r:id="rId3"/>
    <p:sldLayoutId id="2147483993" r:id="rId4"/>
    <p:sldLayoutId id="2147483994" r:id="rId5"/>
    <p:sldLayoutId id="2147483995" r:id="rId6"/>
    <p:sldLayoutId id="2147483988" r:id="rId7"/>
    <p:sldLayoutId id="2147483996" r:id="rId8"/>
    <p:sldLayoutId id="2147483997" r:id="rId9"/>
    <p:sldLayoutId id="2147483989" r:id="rId10"/>
    <p:sldLayoutId id="2147483990"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defRPr/>
            </a:pPr>
            <a:r>
              <a:rPr lang="en-CA" dirty="0" smtClean="0"/>
              <a:t>Trouble shooting difficult pain cases in hospital</a:t>
            </a:r>
            <a:endParaRPr lang="en-CA" dirty="0"/>
          </a:p>
        </p:txBody>
      </p:sp>
      <p:sp>
        <p:nvSpPr>
          <p:cNvPr id="9219" name="Subtitle 2"/>
          <p:cNvSpPr>
            <a:spLocks noGrp="1"/>
          </p:cNvSpPr>
          <p:nvPr>
            <p:ph type="subTitle" idx="1"/>
          </p:nvPr>
        </p:nvSpPr>
        <p:spPr/>
        <p:txBody>
          <a:bodyPr/>
          <a:lstStyle/>
          <a:p>
            <a:pPr marR="0" eaLnBrk="1" hangingPunct="1"/>
            <a:r>
              <a:rPr lang="en-CA" dirty="0" smtClean="0"/>
              <a:t>Dr. Joel Bordman, M.D., </a:t>
            </a:r>
          </a:p>
          <a:p>
            <a:pPr marR="0" eaLnBrk="1" hangingPunct="1"/>
            <a:r>
              <a:rPr lang="en-CA" sz="2800" dirty="0" smtClean="0"/>
              <a:t>D.A.A.P.M., D.C.A.P.M., C.I.S.A.M</a:t>
            </a:r>
            <a:r>
              <a:rPr lang="en-CA" sz="2800" dirty="0" smtClean="0"/>
              <a:t>.</a:t>
            </a:r>
          </a:p>
          <a:p>
            <a:pPr marR="0" eaLnBrk="1" hangingPunct="1"/>
            <a:r>
              <a:rPr lang="en-CA" sz="2800" dirty="0" smtClean="0"/>
              <a:t>June 12, 2014</a:t>
            </a:r>
            <a:endParaRPr lang="en-CA" sz="2800" dirty="0" smtClean="0"/>
          </a:p>
          <a:p>
            <a:pPr marR="0"/>
            <a:endParaRPr lang="en-CA"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5400" dirty="0" smtClean="0"/>
              <a:t>What if a MMT patient requires acute </a:t>
            </a:r>
            <a:r>
              <a:rPr lang="en-US" sz="5400" dirty="0" err="1" smtClean="0"/>
              <a:t>perioperative</a:t>
            </a:r>
            <a:r>
              <a:rPr lang="en-US" sz="5400" dirty="0" smtClean="0"/>
              <a:t> pain Treatment?</a:t>
            </a:r>
            <a:endParaRPr lang="en-US" sz="5400" dirty="0"/>
          </a:p>
        </p:txBody>
      </p:sp>
      <p:sp>
        <p:nvSpPr>
          <p:cNvPr id="3" name="Title 2"/>
          <p:cNvSpPr>
            <a:spLocks noGrp="1"/>
          </p:cNvSpPr>
          <p:nvPr>
            <p:ph type="title"/>
          </p:nvPr>
        </p:nvSpPr>
        <p:spPr/>
        <p:txBody>
          <a:bodyPr/>
          <a:lstStyle/>
          <a:p>
            <a:r>
              <a:rPr lang="en-US" dirty="0" smtClean="0"/>
              <a:t>Case #1- Ron</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p:txBody>
          <a:bodyPr/>
          <a:lstStyle/>
          <a:p>
            <a:r>
              <a:rPr lang="en-US" dirty="0" smtClean="0"/>
              <a:t>28 year old male on methadone 60mg for addiction who presents to the ER on Friday night due to injuries suffered in an MVA</a:t>
            </a:r>
          </a:p>
          <a:p>
            <a:r>
              <a:rPr lang="en-US" dirty="0" smtClean="0"/>
              <a:t>Sustains a non-life threatening fracture of the ankle</a:t>
            </a:r>
          </a:p>
          <a:p>
            <a:r>
              <a:rPr lang="en-US" dirty="0" smtClean="0"/>
              <a:t>Booked for surgery the following morning</a:t>
            </a:r>
          </a:p>
          <a:p>
            <a:r>
              <a:rPr lang="en-US" dirty="0" smtClean="0"/>
              <a:t>He is complaining of inadequate pain relief and requesting more pain medication</a:t>
            </a:r>
          </a:p>
          <a:p>
            <a:pPr>
              <a:buFontTx/>
              <a:buNone/>
            </a:pPr>
            <a:endParaRPr lang="en-US" b="1" dirty="0" smtClean="0"/>
          </a:p>
        </p:txBody>
      </p:sp>
      <p:sp>
        <p:nvSpPr>
          <p:cNvPr id="59394" name="Rectangle 2"/>
          <p:cNvSpPr>
            <a:spLocks noGrp="1" noChangeArrowheads="1"/>
          </p:cNvSpPr>
          <p:nvPr>
            <p:ph type="title"/>
          </p:nvPr>
        </p:nvSpPr>
        <p:spPr/>
        <p:txBody>
          <a:bodyPr/>
          <a:lstStyle/>
          <a:p>
            <a:pPr>
              <a:defRPr/>
            </a:pPr>
            <a:r>
              <a:rPr lang="en-US" dirty="0" smtClean="0"/>
              <a:t>Case - Ron</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p:txBody>
          <a:bodyPr/>
          <a:lstStyle/>
          <a:p>
            <a:r>
              <a:rPr lang="en-US" dirty="0" smtClean="0"/>
              <a:t>Challenging patient as he may be at risk of relapse but…</a:t>
            </a:r>
          </a:p>
          <a:p>
            <a:r>
              <a:rPr lang="en-US" dirty="0" smtClean="0"/>
              <a:t>…poorly treated pain is a bigger risk for relapse than giving adequate supervised analgesia </a:t>
            </a:r>
          </a:p>
          <a:p>
            <a:r>
              <a:rPr lang="en-US" dirty="0" smtClean="0"/>
              <a:t>Often “</a:t>
            </a:r>
            <a:r>
              <a:rPr lang="en-US" dirty="0" err="1" smtClean="0"/>
              <a:t>opioid</a:t>
            </a:r>
            <a:r>
              <a:rPr lang="en-US" dirty="0" smtClean="0"/>
              <a:t> tolerant” but “pain intolerant”</a:t>
            </a:r>
          </a:p>
          <a:p>
            <a:pPr lvl="1"/>
            <a:r>
              <a:rPr lang="en-US" sz="2400" dirty="0" smtClean="0"/>
              <a:t>Continuous </a:t>
            </a:r>
            <a:r>
              <a:rPr lang="en-US" sz="2400" dirty="0" err="1" smtClean="0"/>
              <a:t>opioid</a:t>
            </a:r>
            <a:r>
              <a:rPr lang="en-US" sz="2400" dirty="0" smtClean="0"/>
              <a:t> receptor occupation may produce </a:t>
            </a:r>
            <a:r>
              <a:rPr lang="en-US" sz="2400" dirty="0" err="1" smtClean="0"/>
              <a:t>hyperalgesia</a:t>
            </a:r>
            <a:r>
              <a:rPr lang="en-US" sz="2400" dirty="0" smtClean="0"/>
              <a:t> during less painful states and patients are unable to cope with sudden acute pain</a:t>
            </a:r>
          </a:p>
          <a:p>
            <a:pPr>
              <a:buFontTx/>
              <a:buNone/>
            </a:pPr>
            <a:endParaRPr lang="en-US" sz="2800" b="1" dirty="0" smtClean="0"/>
          </a:p>
        </p:txBody>
      </p:sp>
      <p:sp>
        <p:nvSpPr>
          <p:cNvPr id="60418" name="Rectangle 2"/>
          <p:cNvSpPr>
            <a:spLocks noGrp="1" noChangeArrowheads="1"/>
          </p:cNvSpPr>
          <p:nvPr>
            <p:ph type="title"/>
          </p:nvPr>
        </p:nvSpPr>
        <p:spPr/>
        <p:txBody>
          <a:bodyPr/>
          <a:lstStyle/>
          <a:p>
            <a:pPr>
              <a:defRPr/>
            </a:pPr>
            <a:r>
              <a:rPr lang="en-US" dirty="0" smtClean="0"/>
              <a:t>Ron - Pre Op Considerations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8675">
                                            <p:txEl>
                                              <p:pRg st="2" end="2"/>
                                            </p:txEl>
                                          </p:spTgt>
                                        </p:tgtEl>
                                        <p:attrNameLst>
                                          <p:attrName>style.visibility</p:attrName>
                                        </p:attrNameLst>
                                      </p:cBhvr>
                                      <p:to>
                                        <p:strVal val="visible"/>
                                      </p:to>
                                    </p:set>
                                    <p:anim calcmode="lin" valueType="num">
                                      <p:cBhvr additive="base">
                                        <p:cTn id="7" dur="500" fill="hold"/>
                                        <p:tgtEl>
                                          <p:spTgt spid="2867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675">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8675">
                                            <p:txEl>
                                              <p:pRg st="3" end="3"/>
                                            </p:txEl>
                                          </p:spTgt>
                                        </p:tgtEl>
                                        <p:attrNameLst>
                                          <p:attrName>style.visibility</p:attrName>
                                        </p:attrNameLst>
                                      </p:cBhvr>
                                      <p:to>
                                        <p:strVal val="visible"/>
                                      </p:to>
                                    </p:set>
                                    <p:anim calcmode="lin" valueType="num">
                                      <p:cBhvr additive="base">
                                        <p:cTn id="11" dur="500" fill="hold"/>
                                        <p:tgtEl>
                                          <p:spTgt spid="28675">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867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Do your best to confirm Methadone dose and take home status.</a:t>
            </a:r>
          </a:p>
          <a:p>
            <a:pPr lvl="1"/>
            <a:r>
              <a:rPr lang="en-US" dirty="0" smtClean="0"/>
              <a:t>Caution with high doses and multiple take home doses</a:t>
            </a:r>
          </a:p>
          <a:p>
            <a:pPr lvl="1"/>
            <a:r>
              <a:rPr lang="en-US" dirty="0" smtClean="0"/>
              <a:t>If diverting, then in-hospital dosing could lead to toxicity</a:t>
            </a:r>
          </a:p>
          <a:p>
            <a:r>
              <a:rPr lang="en-US" dirty="0" smtClean="0"/>
              <a:t>Overall impression is he’ll need </a:t>
            </a:r>
            <a:r>
              <a:rPr lang="en-US" b="1" dirty="0" smtClean="0"/>
              <a:t>more</a:t>
            </a:r>
            <a:r>
              <a:rPr lang="en-US" dirty="0" smtClean="0"/>
              <a:t> </a:t>
            </a:r>
            <a:r>
              <a:rPr lang="en-US" dirty="0" err="1" smtClean="0"/>
              <a:t>opioids</a:t>
            </a:r>
            <a:r>
              <a:rPr lang="en-US" dirty="0" smtClean="0"/>
              <a:t> and</a:t>
            </a:r>
            <a:r>
              <a:rPr lang="en-US" b="1" dirty="0" smtClean="0"/>
              <a:t> closer </a:t>
            </a:r>
            <a:r>
              <a:rPr lang="en-US" dirty="0" smtClean="0"/>
              <a:t>monitoring</a:t>
            </a:r>
            <a:endParaRPr lang="en-US" dirty="0"/>
          </a:p>
        </p:txBody>
      </p:sp>
      <p:sp>
        <p:nvSpPr>
          <p:cNvPr id="3" name="Title 2"/>
          <p:cNvSpPr>
            <a:spLocks noGrp="1"/>
          </p:cNvSpPr>
          <p:nvPr>
            <p:ph type="title"/>
          </p:nvPr>
        </p:nvSpPr>
        <p:spPr/>
        <p:txBody>
          <a:bodyPr/>
          <a:lstStyle/>
          <a:p>
            <a:r>
              <a:rPr lang="en-US" dirty="0" smtClean="0"/>
              <a:t>Plan for Ron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684213" y="1557338"/>
            <a:ext cx="7772400" cy="4784725"/>
          </a:xfrm>
        </p:spPr>
        <p:txBody>
          <a:bodyPr/>
          <a:lstStyle/>
          <a:p>
            <a:pPr lvl="1"/>
            <a:r>
              <a:rPr lang="en-US" sz="2800" smtClean="0"/>
              <a:t>given just before and for 2-5 days after surgery 		</a:t>
            </a:r>
          </a:p>
          <a:p>
            <a:pPr lvl="1"/>
            <a:r>
              <a:rPr lang="en-US" sz="2800" smtClean="0"/>
              <a:t>Gabapentin 300-600 mg / day</a:t>
            </a:r>
          </a:p>
          <a:p>
            <a:pPr lvl="1">
              <a:buFontTx/>
              <a:buNone/>
            </a:pPr>
            <a:r>
              <a:rPr lang="en-US" sz="2800" smtClean="0"/>
              <a:t>                    OR</a:t>
            </a:r>
          </a:p>
          <a:p>
            <a:pPr lvl="1"/>
            <a:r>
              <a:rPr lang="en-US" sz="2800" smtClean="0"/>
              <a:t>Pregabalin 50-75mg / day</a:t>
            </a:r>
            <a:endParaRPr lang="en-US" sz="2800" smtClean="0">
              <a:solidFill>
                <a:srgbClr val="E89C50"/>
              </a:solidFill>
            </a:endParaRPr>
          </a:p>
          <a:p>
            <a:pPr lvl="1"/>
            <a:r>
              <a:rPr lang="en-US" sz="2800" smtClean="0"/>
              <a:t>Acetaminophen 1 gm QID</a:t>
            </a:r>
            <a:endParaRPr lang="en-US" sz="2800" smtClean="0">
              <a:solidFill>
                <a:srgbClr val="E89C50"/>
              </a:solidFill>
            </a:endParaRPr>
          </a:p>
          <a:p>
            <a:pPr lvl="1"/>
            <a:r>
              <a:rPr lang="en-US" sz="2800" smtClean="0"/>
              <a:t>Celecoxib 400mg / day</a:t>
            </a:r>
            <a:endParaRPr lang="en-US" sz="2800" smtClean="0">
              <a:solidFill>
                <a:srgbClr val="E89C50"/>
              </a:solidFill>
            </a:endParaRPr>
          </a:p>
          <a:p>
            <a:pPr lvl="1"/>
            <a:r>
              <a:rPr lang="en-US" sz="2800" smtClean="0"/>
              <a:t>Anesthetic blocks / infusions</a:t>
            </a:r>
          </a:p>
        </p:txBody>
      </p:sp>
      <p:sp>
        <p:nvSpPr>
          <p:cNvPr id="52226" name="Rectangle 2"/>
          <p:cNvSpPr>
            <a:spLocks noGrp="1" noChangeArrowheads="1"/>
          </p:cNvSpPr>
          <p:nvPr>
            <p:ph type="title"/>
          </p:nvPr>
        </p:nvSpPr>
        <p:spPr/>
        <p:txBody>
          <a:bodyPr>
            <a:normAutofit fontScale="90000"/>
          </a:bodyPr>
          <a:lstStyle/>
          <a:p>
            <a:pPr>
              <a:defRPr/>
            </a:pPr>
            <a:r>
              <a:rPr lang="en-US" smtClean="0"/>
              <a:t>Multimodal Perioperative Analgesia</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685800" y="1524000"/>
            <a:ext cx="7054850" cy="4038600"/>
          </a:xfrm>
        </p:spPr>
        <p:txBody>
          <a:bodyPr/>
          <a:lstStyle/>
          <a:p>
            <a:r>
              <a:rPr lang="en-US" sz="2800" dirty="0" smtClean="0"/>
              <a:t>Planned surgery: ORIF # Ankle</a:t>
            </a:r>
          </a:p>
          <a:p>
            <a:r>
              <a:rPr lang="en-US" sz="2800" dirty="0" smtClean="0"/>
              <a:t>Patient agrees to spinal block and supplemental ankle block</a:t>
            </a:r>
          </a:p>
          <a:p>
            <a:r>
              <a:rPr lang="en-US" sz="2800" dirty="0" smtClean="0"/>
              <a:t>Day of surgery: </a:t>
            </a:r>
          </a:p>
          <a:p>
            <a:pPr>
              <a:buFontTx/>
              <a:buNone/>
            </a:pPr>
            <a:r>
              <a:rPr lang="en-US" sz="2800" dirty="0" smtClean="0"/>
              <a:t>	-give his Methadone 60 mg</a:t>
            </a:r>
          </a:p>
          <a:p>
            <a:pPr>
              <a:buFontTx/>
              <a:buNone/>
            </a:pPr>
            <a:r>
              <a:rPr lang="en-US" sz="2800" dirty="0" smtClean="0"/>
              <a:t>	avoid ‘</a:t>
            </a:r>
            <a:r>
              <a:rPr lang="en-US" sz="2800" dirty="0" err="1" smtClean="0"/>
              <a:t>opioid</a:t>
            </a:r>
            <a:r>
              <a:rPr lang="en-US" sz="2800" dirty="0" smtClean="0"/>
              <a:t> debt’</a:t>
            </a:r>
          </a:p>
        </p:txBody>
      </p:sp>
      <p:sp>
        <p:nvSpPr>
          <p:cNvPr id="68610" name="Rectangle 2"/>
          <p:cNvSpPr>
            <a:spLocks noGrp="1" noChangeArrowheads="1"/>
          </p:cNvSpPr>
          <p:nvPr>
            <p:ph type="title"/>
          </p:nvPr>
        </p:nvSpPr>
        <p:spPr/>
        <p:txBody>
          <a:bodyPr/>
          <a:lstStyle/>
          <a:p>
            <a:pPr>
              <a:defRPr/>
            </a:pPr>
            <a:r>
              <a:rPr lang="en-US" dirty="0" smtClean="0"/>
              <a:t>Ron – Analgesia Plan</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p:txBody>
          <a:bodyPr/>
          <a:lstStyle/>
          <a:p>
            <a:r>
              <a:rPr lang="en-US" sz="2400" dirty="0" smtClean="0"/>
              <a:t>Maintain </a:t>
            </a:r>
            <a:r>
              <a:rPr lang="en-US" sz="2400" dirty="0" err="1" smtClean="0"/>
              <a:t>Gabapentin</a:t>
            </a:r>
            <a:r>
              <a:rPr lang="en-US" sz="2400" dirty="0" smtClean="0"/>
              <a:t>, Tylenol and </a:t>
            </a:r>
            <a:r>
              <a:rPr lang="en-US" sz="2400" dirty="0" err="1" smtClean="0"/>
              <a:t>Celecoxib</a:t>
            </a:r>
            <a:r>
              <a:rPr lang="en-US" sz="2400" dirty="0" smtClean="0"/>
              <a:t> for at least 48 hours</a:t>
            </a:r>
          </a:p>
          <a:p>
            <a:r>
              <a:rPr lang="en-US" sz="2400" dirty="0" smtClean="0"/>
              <a:t>Provide daily dose of methadone - </a:t>
            </a:r>
            <a:r>
              <a:rPr lang="en-US" sz="2400" dirty="0" smtClean="0">
                <a:solidFill>
                  <a:srgbClr val="FF0000"/>
                </a:solidFill>
              </a:rPr>
              <a:t>communicate</a:t>
            </a:r>
            <a:r>
              <a:rPr lang="en-US" sz="2400" dirty="0" smtClean="0"/>
              <a:t> with methadone program to facilitate follow-up and discharge planning (and dosage adjustment if needed)</a:t>
            </a:r>
          </a:p>
          <a:p>
            <a:pPr lvl="1"/>
            <a:r>
              <a:rPr lang="en-US" sz="2400" dirty="0" smtClean="0"/>
              <a:t>Pharmacy will need to arrange a temporary exemption to prescribe the methadone (613) 946-5139</a:t>
            </a:r>
          </a:p>
          <a:p>
            <a:r>
              <a:rPr lang="en-US" sz="2400" dirty="0" smtClean="0"/>
              <a:t>Program PCA </a:t>
            </a:r>
            <a:r>
              <a:rPr lang="en-US" sz="2400" dirty="0" err="1" smtClean="0"/>
              <a:t>opioid</a:t>
            </a:r>
            <a:r>
              <a:rPr lang="en-US" sz="2400" dirty="0" smtClean="0"/>
              <a:t> doses at least 20-100% higher due to </a:t>
            </a:r>
            <a:r>
              <a:rPr lang="en-US" sz="2400" dirty="0" err="1" smtClean="0"/>
              <a:t>opioid</a:t>
            </a:r>
            <a:r>
              <a:rPr lang="en-US" sz="2400" dirty="0" smtClean="0"/>
              <a:t> tolerance (monitor carefully)</a:t>
            </a:r>
          </a:p>
          <a:p>
            <a:pPr>
              <a:buFontTx/>
              <a:buNone/>
            </a:pPr>
            <a:endParaRPr lang="en-US" sz="2800" dirty="0" smtClean="0"/>
          </a:p>
        </p:txBody>
      </p:sp>
      <p:sp>
        <p:nvSpPr>
          <p:cNvPr id="70658" name="Rectangle 2"/>
          <p:cNvSpPr>
            <a:spLocks noGrp="1" noChangeArrowheads="1"/>
          </p:cNvSpPr>
          <p:nvPr>
            <p:ph type="title"/>
          </p:nvPr>
        </p:nvSpPr>
        <p:spPr/>
        <p:txBody>
          <a:bodyPr/>
          <a:lstStyle/>
          <a:p>
            <a:pPr>
              <a:defRPr/>
            </a:pPr>
            <a:r>
              <a:rPr lang="en-US" dirty="0" smtClean="0"/>
              <a:t>Ron - Post Op Considerations</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p:txBody>
          <a:bodyPr/>
          <a:lstStyle/>
          <a:p>
            <a:r>
              <a:rPr lang="en-US" sz="2800" dirty="0" smtClean="0"/>
              <a:t>Transition from IV PCA to oral </a:t>
            </a:r>
            <a:r>
              <a:rPr lang="en-US" sz="2800" dirty="0" err="1" smtClean="0"/>
              <a:t>opioids</a:t>
            </a:r>
            <a:endParaRPr lang="en-US" sz="2800" dirty="0" smtClean="0"/>
          </a:p>
          <a:p>
            <a:r>
              <a:rPr lang="en-US" sz="2800" dirty="0" smtClean="0"/>
              <a:t>Avoid converting patient to previous drug(s) of abuse</a:t>
            </a:r>
          </a:p>
          <a:p>
            <a:r>
              <a:rPr lang="en-US" sz="2800" dirty="0" smtClean="0"/>
              <a:t>After discharge consider daily dispensing of oral </a:t>
            </a:r>
            <a:r>
              <a:rPr lang="en-US" sz="2800" dirty="0" err="1" smtClean="0"/>
              <a:t>opioids</a:t>
            </a:r>
            <a:r>
              <a:rPr lang="en-US" sz="2800" dirty="0" smtClean="0"/>
              <a:t> for a limited time along with Methadone </a:t>
            </a:r>
          </a:p>
          <a:p>
            <a:pPr lvl="1"/>
            <a:r>
              <a:rPr lang="en-US" sz="2400" dirty="0" smtClean="0"/>
              <a:t>(how long should post-op pain last?)</a:t>
            </a:r>
          </a:p>
          <a:p>
            <a:r>
              <a:rPr lang="en-US" sz="2800" dirty="0" smtClean="0"/>
              <a:t>Consider  </a:t>
            </a:r>
            <a:r>
              <a:rPr lang="en-US" sz="2800" dirty="0" err="1" smtClean="0"/>
              <a:t>tramadol</a:t>
            </a:r>
            <a:r>
              <a:rPr lang="en-US" sz="2800" dirty="0" smtClean="0"/>
              <a:t>/ </a:t>
            </a:r>
            <a:r>
              <a:rPr lang="en-US" sz="2800" dirty="0" err="1" smtClean="0"/>
              <a:t>tapentadol</a:t>
            </a:r>
            <a:r>
              <a:rPr lang="en-US" sz="2800" dirty="0" smtClean="0"/>
              <a:t> instead?</a:t>
            </a:r>
          </a:p>
          <a:p>
            <a:pPr>
              <a:buFontTx/>
              <a:buNone/>
            </a:pPr>
            <a:endParaRPr lang="en-US" sz="2800" dirty="0" smtClean="0"/>
          </a:p>
        </p:txBody>
      </p:sp>
      <p:sp>
        <p:nvSpPr>
          <p:cNvPr id="71682" name="Rectangle 2"/>
          <p:cNvSpPr>
            <a:spLocks noGrp="1" noChangeArrowheads="1"/>
          </p:cNvSpPr>
          <p:nvPr>
            <p:ph type="title"/>
          </p:nvPr>
        </p:nvSpPr>
        <p:spPr/>
        <p:txBody>
          <a:bodyPr/>
          <a:lstStyle/>
          <a:p>
            <a:pPr>
              <a:defRPr/>
            </a:pPr>
            <a:r>
              <a:rPr lang="en-US" dirty="0" smtClean="0"/>
              <a:t>Ron - Post Op Considerations</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3"/>
          <p:cNvSpPr>
            <a:spLocks noGrp="1" noChangeArrowheads="1"/>
          </p:cNvSpPr>
          <p:nvPr>
            <p:ph idx="1"/>
          </p:nvPr>
        </p:nvSpPr>
        <p:spPr>
          <a:xfrm>
            <a:off x="685800" y="1524000"/>
            <a:ext cx="7772400" cy="3992563"/>
          </a:xfrm>
        </p:spPr>
        <p:txBody>
          <a:bodyPr>
            <a:normAutofit/>
          </a:bodyPr>
          <a:lstStyle/>
          <a:p>
            <a:pPr>
              <a:defRPr/>
            </a:pPr>
            <a:r>
              <a:rPr lang="en-US" sz="2800" dirty="0" smtClean="0"/>
              <a:t>Speak with Pharmacy/ Doctor, confirm methadone dose given in hospital on day of discharge</a:t>
            </a:r>
          </a:p>
          <a:p>
            <a:pPr>
              <a:defRPr/>
            </a:pPr>
            <a:r>
              <a:rPr lang="en-US" sz="2800" dirty="0" err="1" smtClean="0"/>
              <a:t>Hydromorphone</a:t>
            </a:r>
            <a:r>
              <a:rPr lang="en-US" sz="2800" dirty="0" smtClean="0"/>
              <a:t> 8mg </a:t>
            </a:r>
            <a:r>
              <a:rPr lang="en-US" sz="2800" dirty="0" err="1" smtClean="0"/>
              <a:t>qid</a:t>
            </a:r>
            <a:r>
              <a:rPr lang="en-US" sz="2800" dirty="0" smtClean="0"/>
              <a:t> </a:t>
            </a:r>
            <a:r>
              <a:rPr lang="en-US" sz="2800" dirty="0" err="1" smtClean="0"/>
              <a:t>prn</a:t>
            </a:r>
            <a:r>
              <a:rPr lang="en-US" sz="2800" dirty="0" smtClean="0"/>
              <a:t> as daily dispense x 4 days with Methadone</a:t>
            </a:r>
          </a:p>
          <a:p>
            <a:pPr>
              <a:defRPr/>
            </a:pPr>
            <a:r>
              <a:rPr lang="en-US" sz="2800" dirty="0" smtClean="0"/>
              <a:t>Tip: attempt to avoid spontaneous Friday evening discharge</a:t>
            </a:r>
          </a:p>
        </p:txBody>
      </p:sp>
      <p:sp>
        <p:nvSpPr>
          <p:cNvPr id="73730" name="Rectangle 2"/>
          <p:cNvSpPr>
            <a:spLocks noGrp="1" noChangeArrowheads="1"/>
          </p:cNvSpPr>
          <p:nvPr>
            <p:ph type="title"/>
          </p:nvPr>
        </p:nvSpPr>
        <p:spPr/>
        <p:txBody>
          <a:bodyPr/>
          <a:lstStyle/>
          <a:p>
            <a:pPr>
              <a:defRPr/>
            </a:pPr>
            <a:r>
              <a:rPr lang="en-US" dirty="0" smtClean="0"/>
              <a:t>Ron:  Discharge Day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3731">
                                            <p:txEl>
                                              <p:pRg st="2" end="2"/>
                                            </p:txEl>
                                          </p:spTgt>
                                        </p:tgtEl>
                                        <p:attrNameLst>
                                          <p:attrName>style.visibility</p:attrName>
                                        </p:attrNameLst>
                                      </p:cBhvr>
                                      <p:to>
                                        <p:strVal val="visible"/>
                                      </p:to>
                                    </p:set>
                                    <p:anim calcmode="lin" valueType="num">
                                      <p:cBhvr additive="base">
                                        <p:cTn id="7" dur="500" fill="hold"/>
                                        <p:tgtEl>
                                          <p:spTgt spid="73731">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373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p:txBody>
          <a:bodyPr/>
          <a:lstStyle/>
          <a:p>
            <a:r>
              <a:rPr lang="en-US" sz="2800" dirty="0" smtClean="0"/>
              <a:t>Use multi-modal analgesic techniques</a:t>
            </a:r>
          </a:p>
          <a:p>
            <a:r>
              <a:rPr lang="en-US" sz="2800" dirty="0" smtClean="0"/>
              <a:t>In a pt on MMT – confirm the dose and compliance</a:t>
            </a:r>
          </a:p>
          <a:p>
            <a:r>
              <a:rPr lang="en-US" sz="2800" dirty="0" smtClean="0"/>
              <a:t>If unsure, give ¼ reported dose q 6h and observe</a:t>
            </a:r>
          </a:p>
          <a:p>
            <a:r>
              <a:rPr lang="en-US" sz="2800" dirty="0" smtClean="0"/>
              <a:t>Continue methadone during admission (possible adjust dose if appropriate??)</a:t>
            </a:r>
          </a:p>
          <a:p>
            <a:r>
              <a:rPr lang="en-US" sz="2800" dirty="0" smtClean="0"/>
              <a:t>Supplement with titrated PCA </a:t>
            </a:r>
            <a:r>
              <a:rPr lang="en-US" sz="2800" dirty="0" err="1" smtClean="0"/>
              <a:t>opioid</a:t>
            </a:r>
            <a:r>
              <a:rPr lang="en-US" sz="2800" dirty="0" smtClean="0"/>
              <a:t> (caution in iv injectors) </a:t>
            </a:r>
          </a:p>
          <a:p>
            <a:pPr lvl="1">
              <a:buFontTx/>
              <a:buNone/>
            </a:pPr>
            <a:r>
              <a:rPr lang="en-US" sz="2400" dirty="0" smtClean="0"/>
              <a:t>– expect higher dosage requirements </a:t>
            </a:r>
          </a:p>
        </p:txBody>
      </p:sp>
      <p:sp>
        <p:nvSpPr>
          <p:cNvPr id="74754" name="Rectangle 2"/>
          <p:cNvSpPr>
            <a:spLocks noGrp="1" noChangeArrowheads="1"/>
          </p:cNvSpPr>
          <p:nvPr>
            <p:ph type="title"/>
          </p:nvPr>
        </p:nvSpPr>
        <p:spPr/>
        <p:txBody>
          <a:bodyPr/>
          <a:lstStyle/>
          <a:p>
            <a:pPr>
              <a:defRPr/>
            </a:pPr>
            <a:r>
              <a:rPr lang="en-US" dirty="0" smtClean="0"/>
              <a:t>Case Ron – Key </a:t>
            </a:r>
            <a:r>
              <a:rPr lang="en-US" dirty="0" err="1" smtClean="0"/>
              <a:t>Learnings</a:t>
            </a:r>
            <a:endParaRPr lang="en-US" dirty="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Content Placeholder 4"/>
          <p:cNvSpPr>
            <a:spLocks noGrp="1"/>
          </p:cNvSpPr>
          <p:nvPr>
            <p:ph idx="1"/>
          </p:nvPr>
        </p:nvSpPr>
        <p:spPr>
          <a:xfrm>
            <a:off x="539552" y="3068960"/>
            <a:ext cx="8147248" cy="2938140"/>
          </a:xfrm>
        </p:spPr>
        <p:txBody>
          <a:bodyPr/>
          <a:lstStyle/>
          <a:p>
            <a:pPr eaLnBrk="1" hangingPunct="1">
              <a:buNone/>
            </a:pPr>
            <a:endParaRPr lang="en-US" dirty="0" smtClean="0"/>
          </a:p>
          <a:p>
            <a:pPr eaLnBrk="1" hangingPunct="1"/>
            <a:r>
              <a:rPr lang="en-US" dirty="0" smtClean="0"/>
              <a:t>Purdue </a:t>
            </a:r>
            <a:r>
              <a:rPr lang="en-US" dirty="0" err="1" smtClean="0"/>
              <a:t>Pharma</a:t>
            </a:r>
            <a:endParaRPr lang="en-US" dirty="0" smtClean="0"/>
          </a:p>
          <a:p>
            <a:pPr eaLnBrk="1" hangingPunct="1"/>
            <a:r>
              <a:rPr lang="en-US" dirty="0" smtClean="0"/>
              <a:t>Reckitt Benckiser</a:t>
            </a:r>
          </a:p>
          <a:p>
            <a:pPr eaLnBrk="1" hangingPunct="1"/>
            <a:r>
              <a:rPr lang="en-US" dirty="0" smtClean="0"/>
              <a:t>Lilly</a:t>
            </a:r>
          </a:p>
          <a:p>
            <a:pPr eaLnBrk="1" hangingPunct="1"/>
            <a:r>
              <a:rPr lang="en-US" dirty="0" smtClean="0"/>
              <a:t>Astra </a:t>
            </a:r>
            <a:r>
              <a:rPr lang="en-US" dirty="0" err="1" smtClean="0"/>
              <a:t>Zenca</a:t>
            </a:r>
            <a:endParaRPr lang="en-US" dirty="0" smtClean="0"/>
          </a:p>
          <a:p>
            <a:pPr eaLnBrk="1" hangingPunct="1"/>
            <a:endParaRPr lang="en-US" dirty="0" smtClean="0"/>
          </a:p>
          <a:p>
            <a:pPr eaLnBrk="1" hangingPunct="1"/>
            <a:endParaRPr lang="en-US" dirty="0" smtClean="0"/>
          </a:p>
        </p:txBody>
      </p:sp>
      <p:sp>
        <p:nvSpPr>
          <p:cNvPr id="2050" name="Title 3"/>
          <p:cNvSpPr>
            <a:spLocks noGrp="1"/>
          </p:cNvSpPr>
          <p:nvPr>
            <p:ph type="title"/>
          </p:nvPr>
        </p:nvSpPr>
        <p:spPr/>
        <p:txBody>
          <a:bodyPr/>
          <a:lstStyle/>
          <a:p>
            <a:pPr eaLnBrk="1" hangingPunct="1"/>
            <a:r>
              <a:rPr lang="en-US" smtClean="0"/>
              <a:t>Conflict of interest</a:t>
            </a:r>
          </a:p>
        </p:txBody>
      </p:sp>
      <p:sp>
        <p:nvSpPr>
          <p:cNvPr id="2051" name="Text Placeholder 5"/>
          <p:cNvSpPr>
            <a:spLocks noGrp="1"/>
          </p:cNvSpPr>
          <p:nvPr>
            <p:ph type="body" idx="4294967295"/>
          </p:nvPr>
        </p:nvSpPr>
        <p:spPr>
          <a:xfrm>
            <a:off x="0" y="1535113"/>
            <a:ext cx="8077200" cy="639762"/>
          </a:xfrm>
        </p:spPr>
        <p:txBody>
          <a:bodyPr/>
          <a:lstStyle/>
          <a:p>
            <a:pPr eaLnBrk="1" hangingPunct="1"/>
            <a:r>
              <a:rPr lang="en-US" dirty="0" smtClean="0"/>
              <a:t>Dr. Bordman has been on an advisory board or a speaker for the following companies in the last 48 months:</a:t>
            </a:r>
          </a:p>
        </p:txBody>
      </p:sp>
      <p:sp>
        <p:nvSpPr>
          <p:cNvPr id="2053" name="Text Placeholder 6"/>
          <p:cNvSpPr>
            <a:spLocks noGrp="1"/>
          </p:cNvSpPr>
          <p:nvPr>
            <p:ph type="body" sz="quarter" idx="4294967295"/>
          </p:nvPr>
        </p:nvSpPr>
        <p:spPr>
          <a:xfrm>
            <a:off x="5102225" y="5410200"/>
            <a:ext cx="4041775" cy="762000"/>
          </a:xfrm>
        </p:spPr>
        <p:txBody>
          <a:bodyPr/>
          <a:lstStyle/>
          <a:p>
            <a:pPr eaLnBrk="1" hangingPunct="1"/>
            <a:r>
              <a:rPr lang="en-US" smtClean="0"/>
              <a:t> </a:t>
            </a:r>
          </a:p>
        </p:txBody>
      </p:sp>
      <p:sp>
        <p:nvSpPr>
          <p:cNvPr id="2054" name="Content Placeholder 7"/>
          <p:cNvSpPr>
            <a:spLocks noGrp="1"/>
          </p:cNvSpPr>
          <p:nvPr>
            <p:ph sz="quarter" idx="4294967295"/>
          </p:nvPr>
        </p:nvSpPr>
        <p:spPr>
          <a:xfrm>
            <a:off x="5102225" y="1444625"/>
            <a:ext cx="4041775" cy="3941763"/>
          </a:xfrm>
        </p:spPr>
        <p:txBody>
          <a:bodyPr/>
          <a:lstStyle/>
          <a:p>
            <a:pPr eaLnBrk="1" hangingPunct="1">
              <a:buFont typeface="Arial" pitchFamily="34" charset="0"/>
              <a:buNone/>
            </a:pPr>
            <a:endParaRPr lang="en-US" smtClean="0"/>
          </a:p>
          <a:p>
            <a:pPr eaLnBrk="1" hangingPunct="1">
              <a:buFont typeface="Arial" pitchFamily="34" charset="0"/>
              <a:buNone/>
            </a:pPr>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4800" dirty="0" smtClean="0"/>
              <a:t>CPSO conference November 2013…</a:t>
            </a:r>
            <a:endParaRPr lang="en-US" sz="4800" dirty="0"/>
          </a:p>
        </p:txBody>
      </p:sp>
      <p:sp>
        <p:nvSpPr>
          <p:cNvPr id="3" name="Title 2"/>
          <p:cNvSpPr>
            <a:spLocks noGrp="1"/>
          </p:cNvSpPr>
          <p:nvPr>
            <p:ph type="title"/>
          </p:nvPr>
        </p:nvSpPr>
        <p:spPr/>
        <p:txBody>
          <a:bodyPr>
            <a:normAutofit fontScale="90000"/>
          </a:bodyPr>
          <a:lstStyle/>
          <a:p>
            <a:r>
              <a:rPr lang="en-US" dirty="0" smtClean="0"/>
              <a:t>Message to methadone prescribers?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CA" sz="3200" dirty="0" smtClean="0"/>
              <a:t>An acute pain condition is NOT the time to “</a:t>
            </a:r>
            <a:r>
              <a:rPr lang="en-CA" sz="3200" i="1" dirty="0" smtClean="0"/>
              <a:t>punish</a:t>
            </a:r>
            <a:r>
              <a:rPr lang="en-CA" sz="3200" dirty="0" smtClean="0"/>
              <a:t>” someone for opioid dependence</a:t>
            </a:r>
          </a:p>
          <a:p>
            <a:r>
              <a:rPr lang="en-CA" sz="3200" dirty="0" smtClean="0"/>
              <a:t>Avoid </a:t>
            </a:r>
            <a:r>
              <a:rPr lang="en-CA" sz="3200" dirty="0" err="1" smtClean="0"/>
              <a:t>opioid</a:t>
            </a:r>
            <a:r>
              <a:rPr lang="en-CA" sz="3200" dirty="0" smtClean="0"/>
              <a:t> of past misuse</a:t>
            </a:r>
          </a:p>
          <a:p>
            <a:r>
              <a:rPr lang="en-CA" sz="3200" dirty="0" smtClean="0"/>
              <a:t>Tie in dispensing to methadone dispensing</a:t>
            </a:r>
          </a:p>
          <a:p>
            <a:r>
              <a:rPr lang="en-CA" sz="3200" dirty="0" smtClean="0"/>
              <a:t>Communicate with other HCPs, know the usual natural history of pain condition</a:t>
            </a:r>
          </a:p>
          <a:p>
            <a:r>
              <a:rPr lang="en-CA" sz="3200" dirty="0" smtClean="0"/>
              <a:t>Possible </a:t>
            </a:r>
            <a:r>
              <a:rPr lang="en-CA" sz="3200" dirty="0" err="1" smtClean="0"/>
              <a:t>tramadol</a:t>
            </a:r>
            <a:r>
              <a:rPr lang="en-CA" sz="3200" dirty="0" smtClean="0"/>
              <a:t>, </a:t>
            </a:r>
            <a:r>
              <a:rPr lang="en-CA" sz="3200" dirty="0" err="1" smtClean="0"/>
              <a:t>tapentadol</a:t>
            </a:r>
            <a:endParaRPr lang="en-CA" sz="3200" dirty="0"/>
          </a:p>
        </p:txBody>
      </p:sp>
      <p:sp>
        <p:nvSpPr>
          <p:cNvPr id="2" name="Title 1"/>
          <p:cNvSpPr>
            <a:spLocks noGrp="1"/>
          </p:cNvSpPr>
          <p:nvPr>
            <p:ph type="title"/>
          </p:nvPr>
        </p:nvSpPr>
        <p:spPr/>
        <p:txBody>
          <a:bodyPr/>
          <a:lstStyle/>
          <a:p>
            <a:r>
              <a:rPr lang="en-CA" sz="3200" dirty="0" smtClean="0"/>
              <a:t>Acute pain - opioid</a:t>
            </a:r>
            <a:endParaRPr lang="en-CA" sz="3200" dirty="0"/>
          </a:p>
        </p:txBody>
      </p:sp>
    </p:spTree>
    <p:extLst>
      <p:ext uri="{BB962C8B-B14F-4D97-AF65-F5344CB8AC3E}">
        <p14:creationId xmlns="" xmlns:p14="http://schemas.microsoft.com/office/powerpoint/2010/main" val="17755807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4800" dirty="0" smtClean="0"/>
              <a:t>What to do when a patient on high dose </a:t>
            </a:r>
            <a:r>
              <a:rPr lang="en-US" sz="4800" dirty="0" err="1" smtClean="0"/>
              <a:t>opioids</a:t>
            </a:r>
            <a:r>
              <a:rPr lang="en-US" sz="4800" dirty="0" smtClean="0"/>
              <a:t> is coming in for elective surgery?</a:t>
            </a:r>
          </a:p>
          <a:p>
            <a:endParaRPr lang="en-US" dirty="0"/>
          </a:p>
        </p:txBody>
      </p:sp>
      <p:sp>
        <p:nvSpPr>
          <p:cNvPr id="3" name="Title 2"/>
          <p:cNvSpPr>
            <a:spLocks noGrp="1"/>
          </p:cNvSpPr>
          <p:nvPr>
            <p:ph type="title"/>
          </p:nvPr>
        </p:nvSpPr>
        <p:spPr/>
        <p:txBody>
          <a:bodyPr/>
          <a:lstStyle/>
          <a:p>
            <a:r>
              <a:rPr lang="en-US" dirty="0" smtClean="0"/>
              <a:t>Case #2 - Mary</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Content Placeholder 2"/>
          <p:cNvSpPr>
            <a:spLocks noGrp="1"/>
          </p:cNvSpPr>
          <p:nvPr>
            <p:ph idx="1"/>
          </p:nvPr>
        </p:nvSpPr>
        <p:spPr/>
        <p:txBody>
          <a:bodyPr/>
          <a:lstStyle/>
          <a:p>
            <a:r>
              <a:rPr lang="en-US" dirty="0" smtClean="0"/>
              <a:t>Pt presents for total knee replacement. Pt has been on </a:t>
            </a:r>
            <a:r>
              <a:rPr lang="en-US" dirty="0" err="1" smtClean="0"/>
              <a:t>opioids</a:t>
            </a:r>
            <a:r>
              <a:rPr lang="en-US" dirty="0" smtClean="0"/>
              <a:t> for chronic back pain and multiple joint pain due to OA.  Pt taking </a:t>
            </a:r>
            <a:r>
              <a:rPr lang="en-US" dirty="0" err="1" smtClean="0"/>
              <a:t>OxyNEO</a:t>
            </a:r>
            <a:r>
              <a:rPr lang="en-US" dirty="0" smtClean="0"/>
              <a:t> 120 mg TID + </a:t>
            </a:r>
            <a:r>
              <a:rPr lang="en-US" dirty="0" err="1" smtClean="0"/>
              <a:t>percocet</a:t>
            </a:r>
            <a:r>
              <a:rPr lang="en-US" dirty="0" smtClean="0"/>
              <a:t> </a:t>
            </a:r>
            <a:r>
              <a:rPr lang="en-US" dirty="0" err="1" smtClean="0"/>
              <a:t>avg</a:t>
            </a:r>
            <a:r>
              <a:rPr lang="en-US" dirty="0" smtClean="0"/>
              <a:t> 2-4/ day.  </a:t>
            </a:r>
          </a:p>
          <a:p>
            <a:endParaRPr lang="en-US" dirty="0" smtClean="0"/>
          </a:p>
          <a:p>
            <a:r>
              <a:rPr lang="en-US" dirty="0" smtClean="0"/>
              <a:t>Any special considerations?</a:t>
            </a:r>
            <a:endParaRPr lang="en-CA" dirty="0" smtClean="0"/>
          </a:p>
          <a:p>
            <a:endParaRPr lang="en-CA" dirty="0" smtClean="0"/>
          </a:p>
        </p:txBody>
      </p:sp>
      <p:sp>
        <p:nvSpPr>
          <p:cNvPr id="2" name="Title 1"/>
          <p:cNvSpPr>
            <a:spLocks noGrp="1"/>
          </p:cNvSpPr>
          <p:nvPr>
            <p:ph type="title"/>
          </p:nvPr>
        </p:nvSpPr>
        <p:spPr/>
        <p:txBody>
          <a:bodyPr/>
          <a:lstStyle/>
          <a:p>
            <a:pPr>
              <a:defRPr/>
            </a:pPr>
            <a:r>
              <a:rPr lang="en-CA" dirty="0" smtClean="0"/>
              <a:t>Significant opioid dose case</a:t>
            </a:r>
            <a:endParaRPr lang="en-CA"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1"/>
          <p:cNvSpPr>
            <a:spLocks noGrp="1"/>
          </p:cNvSpPr>
          <p:nvPr>
            <p:ph idx="1"/>
          </p:nvPr>
        </p:nvSpPr>
        <p:spPr/>
        <p:txBody>
          <a:bodyPr/>
          <a:lstStyle/>
          <a:p>
            <a:r>
              <a:rPr lang="en-CA" dirty="0" smtClean="0"/>
              <a:t>Ensure they are taking the full dose</a:t>
            </a:r>
          </a:p>
          <a:p>
            <a:r>
              <a:rPr lang="en-CA" dirty="0" smtClean="0"/>
              <a:t>Possible urine screen if concerns</a:t>
            </a:r>
          </a:p>
          <a:p>
            <a:r>
              <a:rPr lang="en-CA" dirty="0" smtClean="0"/>
              <a:t>Will need higher dose requirements initially</a:t>
            </a:r>
          </a:p>
          <a:p>
            <a:r>
              <a:rPr lang="en-CA" dirty="0" smtClean="0"/>
              <a:t>Don’t create ‘</a:t>
            </a:r>
            <a:r>
              <a:rPr lang="en-CA" dirty="0" err="1" smtClean="0"/>
              <a:t>opioid</a:t>
            </a:r>
            <a:r>
              <a:rPr lang="en-CA" dirty="0" smtClean="0"/>
              <a:t> debt’</a:t>
            </a:r>
          </a:p>
          <a:p>
            <a:r>
              <a:rPr lang="en-CA" dirty="0" smtClean="0"/>
              <a:t>Assess what percentage of their </a:t>
            </a:r>
            <a:r>
              <a:rPr lang="en-CA" dirty="0" err="1" smtClean="0"/>
              <a:t>opioid</a:t>
            </a:r>
            <a:r>
              <a:rPr lang="en-CA" dirty="0" smtClean="0"/>
              <a:t> use is due to the operative area</a:t>
            </a:r>
          </a:p>
          <a:p>
            <a:r>
              <a:rPr lang="en-CA" dirty="0" smtClean="0"/>
              <a:t>Hopefully set goals to decrease </a:t>
            </a:r>
            <a:r>
              <a:rPr lang="en-CA" dirty="0" err="1" smtClean="0"/>
              <a:t>opioid</a:t>
            </a:r>
            <a:r>
              <a:rPr lang="en-CA" dirty="0" smtClean="0"/>
              <a:t> requirements eventually</a:t>
            </a:r>
          </a:p>
          <a:p>
            <a:r>
              <a:rPr lang="en-CA" dirty="0" smtClean="0"/>
              <a:t>Communicate with community </a:t>
            </a:r>
            <a:r>
              <a:rPr lang="en-CA" dirty="0" err="1" smtClean="0"/>
              <a:t>opioid</a:t>
            </a:r>
            <a:r>
              <a:rPr lang="en-CA" dirty="0" smtClean="0"/>
              <a:t> prescriber</a:t>
            </a:r>
          </a:p>
          <a:p>
            <a:endParaRPr lang="en-CA" dirty="0" smtClean="0"/>
          </a:p>
        </p:txBody>
      </p:sp>
      <p:sp>
        <p:nvSpPr>
          <p:cNvPr id="3" name="Title 2"/>
          <p:cNvSpPr>
            <a:spLocks noGrp="1"/>
          </p:cNvSpPr>
          <p:nvPr>
            <p:ph type="title"/>
          </p:nvPr>
        </p:nvSpPr>
        <p:spPr/>
        <p:txBody>
          <a:bodyPr/>
          <a:lstStyle/>
          <a:p>
            <a:pPr>
              <a:defRPr/>
            </a:pPr>
            <a:r>
              <a:rPr lang="en-CA" dirty="0" smtClean="0"/>
              <a:t>Significant opioid dose case</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6866">
                                            <p:txEl>
                                              <p:pRg st="0" end="0"/>
                                            </p:txEl>
                                          </p:spTgt>
                                        </p:tgtEl>
                                        <p:attrNameLst>
                                          <p:attrName>style.visibility</p:attrName>
                                        </p:attrNameLst>
                                      </p:cBhvr>
                                      <p:to>
                                        <p:strVal val="visible"/>
                                      </p:to>
                                    </p:set>
                                    <p:anim calcmode="lin" valueType="num">
                                      <p:cBhvr additive="base">
                                        <p:cTn id="7" dur="500" fill="hold"/>
                                        <p:tgtEl>
                                          <p:spTgt spid="3686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686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6866">
                                            <p:txEl>
                                              <p:pRg st="1" end="1"/>
                                            </p:txEl>
                                          </p:spTgt>
                                        </p:tgtEl>
                                        <p:attrNameLst>
                                          <p:attrName>style.visibility</p:attrName>
                                        </p:attrNameLst>
                                      </p:cBhvr>
                                      <p:to>
                                        <p:strVal val="visible"/>
                                      </p:to>
                                    </p:set>
                                    <p:anim calcmode="lin" valueType="num">
                                      <p:cBhvr additive="base">
                                        <p:cTn id="11" dur="500" fill="hold"/>
                                        <p:tgtEl>
                                          <p:spTgt spid="3686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686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6866">
                                            <p:txEl>
                                              <p:pRg st="2" end="2"/>
                                            </p:txEl>
                                          </p:spTgt>
                                        </p:tgtEl>
                                        <p:attrNameLst>
                                          <p:attrName>style.visibility</p:attrName>
                                        </p:attrNameLst>
                                      </p:cBhvr>
                                      <p:to>
                                        <p:strVal val="visible"/>
                                      </p:to>
                                    </p:set>
                                    <p:anim calcmode="lin" valueType="num">
                                      <p:cBhvr additive="base">
                                        <p:cTn id="17" dur="500" fill="hold"/>
                                        <p:tgtEl>
                                          <p:spTgt spid="36866">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6866">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6866">
                                            <p:txEl>
                                              <p:pRg st="3" end="3"/>
                                            </p:txEl>
                                          </p:spTgt>
                                        </p:tgtEl>
                                        <p:attrNameLst>
                                          <p:attrName>style.visibility</p:attrName>
                                        </p:attrNameLst>
                                      </p:cBhvr>
                                      <p:to>
                                        <p:strVal val="visible"/>
                                      </p:to>
                                    </p:set>
                                    <p:anim calcmode="lin" valueType="num">
                                      <p:cBhvr additive="base">
                                        <p:cTn id="21" dur="500" fill="hold"/>
                                        <p:tgtEl>
                                          <p:spTgt spid="36866">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686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6866">
                                            <p:txEl>
                                              <p:pRg st="4" end="4"/>
                                            </p:txEl>
                                          </p:spTgt>
                                        </p:tgtEl>
                                        <p:attrNameLst>
                                          <p:attrName>style.visibility</p:attrName>
                                        </p:attrNameLst>
                                      </p:cBhvr>
                                      <p:to>
                                        <p:strVal val="visible"/>
                                      </p:to>
                                    </p:set>
                                    <p:anim calcmode="lin" valueType="num">
                                      <p:cBhvr additive="base">
                                        <p:cTn id="27" dur="500" fill="hold"/>
                                        <p:tgtEl>
                                          <p:spTgt spid="36866">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6866">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6866">
                                            <p:txEl>
                                              <p:pRg st="5" end="5"/>
                                            </p:txEl>
                                          </p:spTgt>
                                        </p:tgtEl>
                                        <p:attrNameLst>
                                          <p:attrName>style.visibility</p:attrName>
                                        </p:attrNameLst>
                                      </p:cBhvr>
                                      <p:to>
                                        <p:strVal val="visible"/>
                                      </p:to>
                                    </p:set>
                                    <p:anim calcmode="lin" valueType="num">
                                      <p:cBhvr additive="base">
                                        <p:cTn id="31" dur="500" fill="hold"/>
                                        <p:tgtEl>
                                          <p:spTgt spid="36866">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686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6866">
                                            <p:txEl>
                                              <p:pRg st="6" end="6"/>
                                            </p:txEl>
                                          </p:spTgt>
                                        </p:tgtEl>
                                        <p:attrNameLst>
                                          <p:attrName>style.visibility</p:attrName>
                                        </p:attrNameLst>
                                      </p:cBhvr>
                                      <p:to>
                                        <p:strVal val="visible"/>
                                      </p:to>
                                    </p:set>
                                    <p:anim calcmode="lin" valueType="num">
                                      <p:cBhvr additive="base">
                                        <p:cTn id="37" dur="500" fill="hold"/>
                                        <p:tgtEl>
                                          <p:spTgt spid="36866">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686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1"/>
          <p:cNvSpPr>
            <a:spLocks noGrp="1"/>
          </p:cNvSpPr>
          <p:nvPr>
            <p:ph idx="1"/>
          </p:nvPr>
        </p:nvSpPr>
        <p:spPr/>
        <p:txBody>
          <a:bodyPr/>
          <a:lstStyle/>
          <a:p>
            <a:r>
              <a:rPr lang="en-CA" smtClean="0"/>
              <a:t>Emerging standard of care</a:t>
            </a:r>
          </a:p>
          <a:p>
            <a:r>
              <a:rPr lang="en-CA" smtClean="0"/>
              <a:t>Point of care vs laboratory</a:t>
            </a:r>
          </a:p>
          <a:p>
            <a:r>
              <a:rPr lang="en-CA" smtClean="0"/>
              <a:t>What you expect </a:t>
            </a:r>
            <a:r>
              <a:rPr lang="en-CA" smtClean="0">
                <a:solidFill>
                  <a:srgbClr val="FF0000"/>
                </a:solidFill>
              </a:rPr>
              <a:t>IS</a:t>
            </a:r>
            <a:r>
              <a:rPr lang="en-CA" smtClean="0"/>
              <a:t> there and what you don’t expect </a:t>
            </a:r>
            <a:r>
              <a:rPr lang="en-CA" smtClean="0">
                <a:solidFill>
                  <a:srgbClr val="FF0000"/>
                </a:solidFill>
              </a:rPr>
              <a:t>ISN’T</a:t>
            </a:r>
            <a:r>
              <a:rPr lang="en-CA" smtClean="0"/>
              <a:t> there</a:t>
            </a:r>
          </a:p>
          <a:p>
            <a:r>
              <a:rPr lang="en-CA" smtClean="0"/>
              <a:t>Hopefully use as a TOOL in patient care</a:t>
            </a:r>
          </a:p>
          <a:p>
            <a:r>
              <a:rPr lang="en-CA" smtClean="0"/>
              <a:t>Document a plan when there is a discrepancy between:</a:t>
            </a:r>
          </a:p>
          <a:p>
            <a:pPr lvl="1"/>
            <a:r>
              <a:rPr lang="en-CA" smtClean="0"/>
              <a:t>Test and patients self report</a:t>
            </a:r>
          </a:p>
          <a:p>
            <a:pPr lvl="1"/>
            <a:r>
              <a:rPr lang="en-CA" smtClean="0"/>
              <a:t>Abnormal test</a:t>
            </a:r>
          </a:p>
        </p:txBody>
      </p:sp>
      <p:sp>
        <p:nvSpPr>
          <p:cNvPr id="3" name="Title 2"/>
          <p:cNvSpPr>
            <a:spLocks noGrp="1"/>
          </p:cNvSpPr>
          <p:nvPr>
            <p:ph type="title"/>
          </p:nvPr>
        </p:nvSpPr>
        <p:spPr/>
        <p:txBody>
          <a:bodyPr/>
          <a:lstStyle/>
          <a:p>
            <a:pPr>
              <a:defRPr/>
            </a:pPr>
            <a:r>
              <a:rPr lang="en-CA" dirty="0" smtClean="0"/>
              <a:t>Urine testing</a:t>
            </a:r>
            <a:endParaRPr lang="en-CA"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Sleep apnea?</a:t>
            </a:r>
          </a:p>
          <a:p>
            <a:r>
              <a:rPr lang="en-US" dirty="0" smtClean="0"/>
              <a:t>Drug interactions. (</a:t>
            </a:r>
            <a:r>
              <a:rPr lang="en-US" dirty="0" err="1" smtClean="0"/>
              <a:t>Benzodiazapines</a:t>
            </a:r>
            <a:r>
              <a:rPr lang="en-US" dirty="0" smtClean="0"/>
              <a:t>)</a:t>
            </a:r>
          </a:p>
          <a:p>
            <a:r>
              <a:rPr lang="en-US" dirty="0" smtClean="0"/>
              <a:t>Consider undertreated psychiatric diagnosis</a:t>
            </a:r>
          </a:p>
          <a:p>
            <a:r>
              <a:rPr lang="en-US" dirty="0" smtClean="0"/>
              <a:t>Consider “rational </a:t>
            </a:r>
            <a:r>
              <a:rPr lang="en-US" dirty="0" err="1" smtClean="0"/>
              <a:t>polypharmacy</a:t>
            </a:r>
            <a:r>
              <a:rPr lang="en-US" dirty="0" smtClean="0"/>
              <a:t>”</a:t>
            </a:r>
            <a:endParaRPr lang="en-US" dirty="0"/>
          </a:p>
        </p:txBody>
      </p:sp>
      <p:sp>
        <p:nvSpPr>
          <p:cNvPr id="3" name="Title 2"/>
          <p:cNvSpPr>
            <a:spLocks noGrp="1"/>
          </p:cNvSpPr>
          <p:nvPr>
            <p:ph type="title"/>
          </p:nvPr>
        </p:nvSpPr>
        <p:spPr/>
        <p:txBody>
          <a:bodyPr>
            <a:normAutofit fontScale="90000"/>
          </a:bodyPr>
          <a:lstStyle/>
          <a:p>
            <a:r>
              <a:rPr lang="en-US" dirty="0" smtClean="0"/>
              <a:t>Considerations for high dose </a:t>
            </a:r>
            <a:r>
              <a:rPr lang="en-US" dirty="0" err="1" smtClean="0"/>
              <a:t>opioids</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Discharge plans</a:t>
            </a:r>
          </a:p>
          <a:p>
            <a:pPr lvl="1"/>
            <a:r>
              <a:rPr lang="en-US" dirty="0" smtClean="0"/>
              <a:t>Hopefully able to balance her high </a:t>
            </a:r>
            <a:r>
              <a:rPr lang="en-US" dirty="0" err="1" smtClean="0"/>
              <a:t>opioid</a:t>
            </a:r>
            <a:r>
              <a:rPr lang="en-US" dirty="0" smtClean="0"/>
              <a:t> requirements with ability to appropriately rehab her recovery.</a:t>
            </a:r>
          </a:p>
          <a:p>
            <a:pPr lvl="1"/>
            <a:r>
              <a:rPr lang="en-US" dirty="0" smtClean="0"/>
              <a:t>Communicate with original prescribing physician as to who will be prescribing the </a:t>
            </a:r>
            <a:r>
              <a:rPr lang="en-US" dirty="0" err="1" smtClean="0"/>
              <a:t>opioids</a:t>
            </a:r>
            <a:r>
              <a:rPr lang="en-US" dirty="0" smtClean="0"/>
              <a:t> and what new referrals and medications have been made</a:t>
            </a:r>
            <a:endParaRPr lang="en-US" dirty="0"/>
          </a:p>
        </p:txBody>
      </p:sp>
      <p:sp>
        <p:nvSpPr>
          <p:cNvPr id="3" name="Title 2"/>
          <p:cNvSpPr>
            <a:spLocks noGrp="1"/>
          </p:cNvSpPr>
          <p:nvPr>
            <p:ph type="title"/>
          </p:nvPr>
        </p:nvSpPr>
        <p:spPr/>
        <p:txBody>
          <a:bodyPr/>
          <a:lstStyle/>
          <a:p>
            <a:r>
              <a:rPr lang="en-US" dirty="0" smtClean="0"/>
              <a:t>Case #2 - Mary </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4800" dirty="0" smtClean="0"/>
              <a:t>What to do when an untreated addiction patient comes in with significant painful injuries?</a:t>
            </a:r>
            <a:endParaRPr lang="en-US" sz="4800" dirty="0"/>
          </a:p>
        </p:txBody>
      </p:sp>
      <p:sp>
        <p:nvSpPr>
          <p:cNvPr id="3" name="Title 2"/>
          <p:cNvSpPr>
            <a:spLocks noGrp="1"/>
          </p:cNvSpPr>
          <p:nvPr>
            <p:ph type="title"/>
          </p:nvPr>
        </p:nvSpPr>
        <p:spPr/>
        <p:txBody>
          <a:bodyPr/>
          <a:lstStyle/>
          <a:p>
            <a:r>
              <a:rPr lang="en-US" dirty="0" smtClean="0"/>
              <a:t>Case #3 - TJ</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Content Placeholder 2"/>
          <p:cNvSpPr>
            <a:spLocks noGrp="1"/>
          </p:cNvSpPr>
          <p:nvPr>
            <p:ph idx="1"/>
          </p:nvPr>
        </p:nvSpPr>
        <p:spPr/>
        <p:txBody>
          <a:bodyPr/>
          <a:lstStyle/>
          <a:p>
            <a:r>
              <a:rPr lang="en-US" dirty="0" smtClean="0"/>
              <a:t>Pt presents to emergency room with a compound fractured ankle. Pt reports they are on </a:t>
            </a:r>
            <a:r>
              <a:rPr lang="en-US" dirty="0" err="1" smtClean="0"/>
              <a:t>hydromorphone</a:t>
            </a:r>
            <a:r>
              <a:rPr lang="en-US" dirty="0" smtClean="0"/>
              <a:t> CR 20mg BID or more and diazepam, cannot confirm dose as purchased illegally. Evidence of additional illicit drug use.  History of mental illness. Pt will require surgery. </a:t>
            </a:r>
            <a:endParaRPr lang="en-CA" dirty="0" smtClean="0"/>
          </a:p>
        </p:txBody>
      </p:sp>
      <p:sp>
        <p:nvSpPr>
          <p:cNvPr id="2" name="Title 1"/>
          <p:cNvSpPr>
            <a:spLocks noGrp="1"/>
          </p:cNvSpPr>
          <p:nvPr>
            <p:ph type="title"/>
          </p:nvPr>
        </p:nvSpPr>
        <p:spPr/>
        <p:txBody>
          <a:bodyPr/>
          <a:lstStyle/>
          <a:p>
            <a:pPr>
              <a:defRPr/>
            </a:pPr>
            <a:r>
              <a:rPr lang="en-CA" dirty="0" smtClean="0"/>
              <a:t>Addiction case</a:t>
            </a:r>
            <a:endParaRPr lang="en-C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p>
          <a:p>
            <a:r>
              <a:rPr lang="en-US" dirty="0" smtClean="0"/>
              <a:t>Purdue (</a:t>
            </a:r>
            <a:r>
              <a:rPr lang="en-US" dirty="0" err="1" smtClean="0"/>
              <a:t>OxyNeo</a:t>
            </a:r>
            <a:r>
              <a:rPr lang="en-US" dirty="0" smtClean="0"/>
              <a:t>, </a:t>
            </a:r>
            <a:r>
              <a:rPr lang="en-US" dirty="0" err="1" smtClean="0"/>
              <a:t>HydroMorphContin</a:t>
            </a:r>
            <a:r>
              <a:rPr lang="en-US" dirty="0" smtClean="0"/>
              <a:t>, </a:t>
            </a:r>
            <a:r>
              <a:rPr lang="en-US" dirty="0" err="1" smtClean="0"/>
              <a:t>Zytram</a:t>
            </a:r>
            <a:r>
              <a:rPr lang="en-US" dirty="0" smtClean="0"/>
              <a:t>, </a:t>
            </a:r>
            <a:r>
              <a:rPr lang="en-US" dirty="0" err="1" smtClean="0"/>
              <a:t>BuTrans</a:t>
            </a:r>
            <a:r>
              <a:rPr lang="en-US" dirty="0" smtClean="0"/>
              <a:t>)</a:t>
            </a:r>
          </a:p>
          <a:p>
            <a:r>
              <a:rPr lang="en-US" dirty="0" smtClean="0"/>
              <a:t>Reckitt Benckiser (</a:t>
            </a:r>
            <a:r>
              <a:rPr lang="en-US" dirty="0" err="1" smtClean="0"/>
              <a:t>Suboxone</a:t>
            </a:r>
            <a:r>
              <a:rPr lang="en-US" dirty="0" smtClean="0"/>
              <a:t>)</a:t>
            </a:r>
          </a:p>
          <a:p>
            <a:r>
              <a:rPr lang="en-US" dirty="0" smtClean="0"/>
              <a:t>Lilly (</a:t>
            </a:r>
            <a:r>
              <a:rPr lang="en-US" dirty="0" err="1" smtClean="0"/>
              <a:t>Cymbalta</a:t>
            </a:r>
            <a:r>
              <a:rPr lang="en-US" dirty="0" smtClean="0"/>
              <a:t>)</a:t>
            </a:r>
          </a:p>
          <a:p>
            <a:endParaRPr lang="en-US" dirty="0"/>
          </a:p>
        </p:txBody>
      </p:sp>
      <p:sp>
        <p:nvSpPr>
          <p:cNvPr id="3" name="Title 2"/>
          <p:cNvSpPr>
            <a:spLocks noGrp="1"/>
          </p:cNvSpPr>
          <p:nvPr>
            <p:ph type="title"/>
          </p:nvPr>
        </p:nvSpPr>
        <p:spPr/>
        <p:txBody>
          <a:bodyPr>
            <a:normAutofit fontScale="90000"/>
          </a:bodyPr>
          <a:lstStyle/>
          <a:p>
            <a:r>
              <a:rPr lang="en-CA" dirty="0" smtClean="0"/>
              <a:t>Program Disclosure of Commercial Support</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1"/>
          <p:cNvSpPr>
            <a:spLocks noGrp="1"/>
          </p:cNvSpPr>
          <p:nvPr>
            <p:ph idx="1"/>
          </p:nvPr>
        </p:nvSpPr>
        <p:spPr/>
        <p:txBody>
          <a:bodyPr/>
          <a:lstStyle/>
          <a:p>
            <a:r>
              <a:rPr lang="en-CA" sz="2400" dirty="0" smtClean="0"/>
              <a:t>Difficult to verify </a:t>
            </a:r>
            <a:r>
              <a:rPr lang="en-CA" sz="2400" dirty="0" err="1" smtClean="0"/>
              <a:t>opioid</a:t>
            </a:r>
            <a:r>
              <a:rPr lang="en-CA" sz="2400" dirty="0" smtClean="0"/>
              <a:t> and benzodiazepine intake</a:t>
            </a:r>
          </a:p>
          <a:p>
            <a:r>
              <a:rPr lang="en-CA" sz="2400" dirty="0" smtClean="0"/>
              <a:t>Will probably need ‘a lot’ of pain meds (</a:t>
            </a:r>
            <a:r>
              <a:rPr lang="en-CA" sz="2400" dirty="0" err="1" smtClean="0"/>
              <a:t>hydromorphone</a:t>
            </a:r>
            <a:r>
              <a:rPr lang="en-CA" sz="2400" dirty="0" smtClean="0"/>
              <a:t> 40mg=morphine 200mg) just to avoid </a:t>
            </a:r>
            <a:r>
              <a:rPr lang="en-CA" sz="2400" dirty="0" err="1" smtClean="0"/>
              <a:t>opioid</a:t>
            </a:r>
            <a:r>
              <a:rPr lang="en-CA" sz="2400" dirty="0" smtClean="0"/>
              <a:t> debt</a:t>
            </a:r>
          </a:p>
          <a:p>
            <a:r>
              <a:rPr lang="en-CA" sz="2400" dirty="0" smtClean="0"/>
              <a:t>Small frequent dosing and close observation needed</a:t>
            </a:r>
          </a:p>
          <a:p>
            <a:r>
              <a:rPr lang="en-CA" sz="2400" dirty="0" smtClean="0"/>
              <a:t>Watch for benzodiazepine withdrawal</a:t>
            </a:r>
          </a:p>
          <a:p>
            <a:r>
              <a:rPr lang="en-CA" sz="2400" dirty="0" smtClean="0"/>
              <a:t>Avoid drugs of choice</a:t>
            </a:r>
          </a:p>
          <a:p>
            <a:r>
              <a:rPr lang="en-CA" sz="2400" dirty="0" smtClean="0"/>
              <a:t>“Golden moment”- suggest </a:t>
            </a:r>
            <a:r>
              <a:rPr lang="en-CA" sz="2400" dirty="0" err="1" smtClean="0"/>
              <a:t>opioid</a:t>
            </a:r>
            <a:r>
              <a:rPr lang="en-CA" sz="2400" dirty="0" smtClean="0"/>
              <a:t> substitution treatment, etc</a:t>
            </a:r>
          </a:p>
          <a:p>
            <a:endParaRPr lang="en-CA" dirty="0" smtClean="0"/>
          </a:p>
        </p:txBody>
      </p:sp>
      <p:sp>
        <p:nvSpPr>
          <p:cNvPr id="3" name="Title 2"/>
          <p:cNvSpPr>
            <a:spLocks noGrp="1"/>
          </p:cNvSpPr>
          <p:nvPr>
            <p:ph type="title"/>
          </p:nvPr>
        </p:nvSpPr>
        <p:spPr/>
        <p:txBody>
          <a:bodyPr/>
          <a:lstStyle/>
          <a:p>
            <a:pPr>
              <a:defRPr/>
            </a:pPr>
            <a:r>
              <a:rPr lang="en-CA" dirty="0" smtClean="0"/>
              <a:t>Addiction case “answers”</a:t>
            </a:r>
            <a:endParaRPr lang="en-CA"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1"/>
          <p:cNvSpPr>
            <a:spLocks noGrp="1"/>
          </p:cNvSpPr>
          <p:nvPr>
            <p:ph idx="1"/>
          </p:nvPr>
        </p:nvSpPr>
        <p:spPr/>
        <p:txBody>
          <a:bodyPr/>
          <a:lstStyle/>
          <a:p>
            <a:r>
              <a:rPr lang="en-CA" sz="3600" dirty="0" smtClean="0"/>
              <a:t>Caution with iv/PCA pump and ‘friends’ visiting</a:t>
            </a:r>
          </a:p>
          <a:p>
            <a:r>
              <a:rPr lang="en-CA" sz="3600" dirty="0" smtClean="0"/>
              <a:t>Daily dispensing for short time on discharge as safety may be of greater importance than adequate pain relief</a:t>
            </a:r>
          </a:p>
          <a:p>
            <a:r>
              <a:rPr lang="en-CA" sz="3600" dirty="0" smtClean="0"/>
              <a:t>Attempt to avoid “more </a:t>
            </a:r>
            <a:r>
              <a:rPr lang="en-CA" sz="3600" dirty="0" err="1" smtClean="0"/>
              <a:t>abusable</a:t>
            </a:r>
            <a:r>
              <a:rPr lang="en-CA" sz="3600" dirty="0" smtClean="0"/>
              <a:t>” </a:t>
            </a:r>
            <a:r>
              <a:rPr lang="en-CA" sz="3600" dirty="0" err="1" smtClean="0"/>
              <a:t>opioids</a:t>
            </a:r>
            <a:endParaRPr lang="en-CA" sz="3600" dirty="0" smtClean="0"/>
          </a:p>
          <a:p>
            <a:endParaRPr lang="en-CA" dirty="0" smtClean="0"/>
          </a:p>
        </p:txBody>
      </p:sp>
      <p:sp>
        <p:nvSpPr>
          <p:cNvPr id="3" name="Title 2"/>
          <p:cNvSpPr>
            <a:spLocks noGrp="1"/>
          </p:cNvSpPr>
          <p:nvPr>
            <p:ph type="title"/>
          </p:nvPr>
        </p:nvSpPr>
        <p:spPr/>
        <p:txBody>
          <a:bodyPr/>
          <a:lstStyle/>
          <a:p>
            <a:pPr>
              <a:defRPr/>
            </a:pPr>
            <a:r>
              <a:rPr lang="en-CA" dirty="0" smtClean="0"/>
              <a:t>Addiction case “answers”</a:t>
            </a:r>
            <a:endParaRPr lang="en-CA"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idx="1"/>
          </p:nvPr>
        </p:nvSpPr>
        <p:spPr>
          <a:xfrm>
            <a:off x="914400" y="1828800"/>
            <a:ext cx="8077200" cy="4525963"/>
          </a:xfrm>
        </p:spPr>
        <p:txBody>
          <a:bodyPr/>
          <a:lstStyle/>
          <a:p>
            <a:pPr eaLnBrk="1" hangingPunct="1"/>
            <a:r>
              <a:rPr lang="en-US" sz="2400" smtClean="0"/>
              <a:t>An iatrogenic misinterpretation caused by undertreatment of pain that is misidentified by the clinician as inappropriate drug-seeking behaviour</a:t>
            </a:r>
          </a:p>
          <a:p>
            <a:pPr eaLnBrk="1" hangingPunct="1"/>
            <a:r>
              <a:rPr lang="en-US" sz="2400" smtClean="0"/>
              <a:t>Behaviour ceases when adequate pain relief is provided </a:t>
            </a:r>
          </a:p>
          <a:p>
            <a:pPr eaLnBrk="1" hangingPunct="1"/>
            <a:r>
              <a:rPr lang="en-US" sz="2400" smtClean="0"/>
              <a:t>Not a diagnosis, rather a description of a clinical interaction</a:t>
            </a:r>
          </a:p>
        </p:txBody>
      </p:sp>
      <p:sp>
        <p:nvSpPr>
          <p:cNvPr id="22530" name="Rectangle 2"/>
          <p:cNvSpPr>
            <a:spLocks noGrp="1" noChangeArrowheads="1"/>
          </p:cNvSpPr>
          <p:nvPr>
            <p:ph type="title"/>
          </p:nvPr>
        </p:nvSpPr>
        <p:spPr>
          <a:xfrm>
            <a:off x="914400" y="0"/>
            <a:ext cx="8229600" cy="1143000"/>
          </a:xfrm>
        </p:spPr>
        <p:txBody>
          <a:bodyPr/>
          <a:lstStyle/>
          <a:p>
            <a:pPr eaLnBrk="1" fontAlgn="auto" hangingPunct="1">
              <a:spcAft>
                <a:spcPts val="0"/>
              </a:spcAft>
              <a:defRPr/>
            </a:pPr>
            <a:r>
              <a:rPr lang="en-US" smtClean="0"/>
              <a:t>Pseudoaddiction</a:t>
            </a:r>
          </a:p>
        </p:txBody>
      </p:sp>
      <p:sp>
        <p:nvSpPr>
          <p:cNvPr id="40964" name="Text Box 4"/>
          <p:cNvSpPr txBox="1">
            <a:spLocks noChangeArrowheads="1"/>
          </p:cNvSpPr>
          <p:nvPr/>
        </p:nvSpPr>
        <p:spPr bwMode="auto">
          <a:xfrm>
            <a:off x="5867400" y="6400800"/>
            <a:ext cx="2921000" cy="244475"/>
          </a:xfrm>
          <a:prstGeom prst="rect">
            <a:avLst/>
          </a:prstGeom>
          <a:noFill/>
          <a:ln w="12700">
            <a:noFill/>
            <a:miter lim="800000"/>
            <a:headEnd type="none" w="sm" len="sm"/>
            <a:tailEnd type="none" w="sm" len="sm"/>
          </a:ln>
        </p:spPr>
        <p:txBody>
          <a:bodyPr wrap="none">
            <a:spAutoFit/>
          </a:bodyPr>
          <a:lstStyle/>
          <a:p>
            <a:pPr eaLnBrk="0" hangingPunct="0"/>
            <a:r>
              <a:rPr lang="en-US" sz="1000" i="1">
                <a:solidFill>
                  <a:srgbClr val="005AA2"/>
                </a:solidFill>
                <a:latin typeface="Calibri" pitchFamily="34" charset="0"/>
              </a:rPr>
              <a:t>Weissman DE, Haddox JD. Pain. 1989;36:363-6.</a:t>
            </a:r>
          </a:p>
        </p:txBody>
      </p:sp>
    </p:spTree>
  </p:cSld>
  <p:clrMapOvr>
    <a:masterClrMapping/>
  </p:clrMapOvr>
  <p:transition>
    <p:randomBa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4"/>
          <p:cNvSpPr>
            <a:spLocks noGrp="1"/>
          </p:cNvSpPr>
          <p:nvPr>
            <p:ph idx="1"/>
          </p:nvPr>
        </p:nvSpPr>
        <p:spPr/>
        <p:txBody>
          <a:bodyPr/>
          <a:lstStyle/>
          <a:p>
            <a:pPr eaLnBrk="1" hangingPunct="1"/>
            <a:r>
              <a:rPr lang="en-CA" sz="4400" smtClean="0"/>
              <a:t>Can  we adequately treat ACUTE pain in a patient on long term Buprenorphine/Naloxone therapy?</a:t>
            </a:r>
          </a:p>
        </p:txBody>
      </p:sp>
      <p:sp>
        <p:nvSpPr>
          <p:cNvPr id="38914" name="Title 3"/>
          <p:cNvSpPr>
            <a:spLocks noGrp="1"/>
          </p:cNvSpPr>
          <p:nvPr>
            <p:ph type="title"/>
          </p:nvPr>
        </p:nvSpPr>
        <p:spPr/>
        <p:txBody>
          <a:bodyPr/>
          <a:lstStyle/>
          <a:p>
            <a:pPr eaLnBrk="1" fontAlgn="auto" hangingPunct="1">
              <a:spcAft>
                <a:spcPts val="0"/>
              </a:spcAft>
              <a:defRPr/>
            </a:pPr>
            <a:r>
              <a:rPr lang="en-CA" smtClean="0"/>
              <a:t>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17"/>
          <p:cNvSpPr>
            <a:spLocks noGrp="1" noChangeArrowheads="1"/>
          </p:cNvSpPr>
          <p:nvPr>
            <p:ph type="title" idx="4294967295"/>
          </p:nvPr>
        </p:nvSpPr>
        <p:spPr>
          <a:xfrm>
            <a:off x="700088" y="333375"/>
            <a:ext cx="8443912" cy="1008063"/>
          </a:xfrm>
        </p:spPr>
        <p:txBody>
          <a:bodyPr/>
          <a:lstStyle/>
          <a:p>
            <a:pPr eaLnBrk="1" hangingPunct="1">
              <a:defRPr/>
            </a:pPr>
            <a:r>
              <a:rPr lang="en-US" sz="2400" dirty="0" smtClean="0"/>
              <a:t>BUPRENORPHINE: A PARTIAL </a:t>
            </a:r>
            <a:r>
              <a:rPr lang="en-CA" sz="2400" dirty="0" smtClean="0"/>
              <a:t>µ</a:t>
            </a:r>
            <a:r>
              <a:rPr lang="en-US" sz="2400" dirty="0" smtClean="0"/>
              <a:t> OPIOID RECEPTOR AGONIST</a:t>
            </a:r>
          </a:p>
        </p:txBody>
      </p:sp>
      <p:sp>
        <p:nvSpPr>
          <p:cNvPr id="28675" name="Rectangle 18"/>
          <p:cNvSpPr>
            <a:spLocks noGrp="1" noChangeArrowheads="1"/>
          </p:cNvSpPr>
          <p:nvPr>
            <p:ph type="body" sz="half" idx="4294967295"/>
          </p:nvPr>
        </p:nvSpPr>
        <p:spPr>
          <a:xfrm>
            <a:off x="0" y="1412875"/>
            <a:ext cx="5113338" cy="4968875"/>
          </a:xfrm>
        </p:spPr>
        <p:txBody>
          <a:bodyPr/>
          <a:lstStyle/>
          <a:p>
            <a:r>
              <a:rPr lang="en-US" sz="2000" smtClean="0"/>
              <a:t>Partial </a:t>
            </a:r>
            <a:r>
              <a:rPr lang="en-CA" sz="2000" smtClean="0"/>
              <a:t>µ</a:t>
            </a:r>
            <a:r>
              <a:rPr lang="en-US" sz="2000" smtClean="0"/>
              <a:t> opioid agonist </a:t>
            </a:r>
          </a:p>
          <a:p>
            <a:pPr lvl="1"/>
            <a:r>
              <a:rPr lang="en-US" sz="2000" smtClean="0">
                <a:sym typeface="Symbol" pitchFamily="18" charset="2"/>
              </a:rPr>
              <a:t>Kappa</a:t>
            </a:r>
            <a:r>
              <a:rPr lang="en-US" sz="2000" smtClean="0"/>
              <a:t> receptor antagonist</a:t>
            </a:r>
          </a:p>
          <a:p>
            <a:pPr>
              <a:spcBef>
                <a:spcPct val="30000"/>
              </a:spcBef>
            </a:pPr>
            <a:r>
              <a:rPr lang="en-US" sz="2000" smtClean="0"/>
              <a:t>Less dopamine release</a:t>
            </a:r>
          </a:p>
          <a:p>
            <a:pPr lvl="1"/>
            <a:r>
              <a:rPr lang="en-US" sz="2000" smtClean="0"/>
              <a:t>Heroin, methadone produce maximum dopamine release</a:t>
            </a:r>
          </a:p>
          <a:p>
            <a:pPr lvl="1"/>
            <a:r>
              <a:rPr lang="en-US" sz="2000" smtClean="0"/>
              <a:t>Buprenorphine produces less  dopamine release</a:t>
            </a:r>
          </a:p>
          <a:p>
            <a:pPr eaLnBrk="1" hangingPunct="1">
              <a:spcBef>
                <a:spcPct val="30000"/>
              </a:spcBef>
            </a:pPr>
            <a:r>
              <a:rPr lang="en-US" sz="2000" smtClean="0"/>
              <a:t>High affinity for </a:t>
            </a:r>
            <a:r>
              <a:rPr lang="en-CA" sz="2000" smtClean="0"/>
              <a:t>µ</a:t>
            </a:r>
            <a:r>
              <a:rPr lang="en-US" sz="2000" smtClean="0"/>
              <a:t> receptor  </a:t>
            </a:r>
          </a:p>
          <a:p>
            <a:pPr lvl="1" eaLnBrk="1" hangingPunct="1"/>
            <a:r>
              <a:rPr lang="en-US" sz="2000" smtClean="0"/>
              <a:t>Can displace full agonist opioids, such as heroin</a:t>
            </a:r>
          </a:p>
          <a:p>
            <a:pPr lvl="1" eaLnBrk="1" hangingPunct="1"/>
            <a:r>
              <a:rPr lang="en-US" sz="2000" smtClean="0"/>
              <a:t>Dissociates slowly from the receptors</a:t>
            </a:r>
          </a:p>
          <a:p>
            <a:pPr eaLnBrk="1" hangingPunct="1">
              <a:spcBef>
                <a:spcPct val="30000"/>
              </a:spcBef>
            </a:pPr>
            <a:r>
              <a:rPr lang="en-US" sz="2100" smtClean="0"/>
              <a:t>Low intrinsic activity</a:t>
            </a:r>
          </a:p>
          <a:p>
            <a:pPr lvl="1" eaLnBrk="1" hangingPunct="1"/>
            <a:r>
              <a:rPr lang="en-US" sz="2000" smtClean="0"/>
              <a:t>Ceiling on agonist effects </a:t>
            </a:r>
          </a:p>
        </p:txBody>
      </p:sp>
      <p:sp>
        <p:nvSpPr>
          <p:cNvPr id="28676" name="Text Box 7"/>
          <p:cNvSpPr txBox="1">
            <a:spLocks noChangeArrowheads="1"/>
          </p:cNvSpPr>
          <p:nvPr/>
        </p:nvSpPr>
        <p:spPr bwMode="auto">
          <a:xfrm>
            <a:off x="457200" y="6491288"/>
            <a:ext cx="6096000" cy="168275"/>
          </a:xfrm>
          <a:prstGeom prst="rect">
            <a:avLst/>
          </a:prstGeom>
          <a:noFill/>
          <a:ln w="9525">
            <a:noFill/>
            <a:miter lim="800000"/>
            <a:headEnd/>
            <a:tailEnd/>
          </a:ln>
        </p:spPr>
        <p:txBody>
          <a:bodyPr lIns="0" tIns="0" rIns="0" bIns="0" anchor="b">
            <a:spAutoFit/>
          </a:bodyPr>
          <a:lstStyle/>
          <a:p>
            <a:pPr eaLnBrk="0" hangingPunct="0"/>
            <a:r>
              <a:rPr lang="en-US" sz="1100">
                <a:ea typeface="MS PGothic" pitchFamily="34" charset="-128"/>
              </a:rPr>
              <a:t>Johnson RE, et al. </a:t>
            </a:r>
            <a:r>
              <a:rPr lang="en-US" sz="1100" i="1">
                <a:ea typeface="MS PGothic" pitchFamily="34" charset="-128"/>
              </a:rPr>
              <a:t>Drug Alcohol Depend</a:t>
            </a:r>
            <a:r>
              <a:rPr lang="en-US" sz="1100">
                <a:ea typeface="MS PGothic" pitchFamily="34" charset="-128"/>
              </a:rPr>
              <a:t>; 2003.</a:t>
            </a:r>
          </a:p>
        </p:txBody>
      </p:sp>
      <p:sp>
        <p:nvSpPr>
          <p:cNvPr id="28677" name="Text Box 20"/>
          <p:cNvSpPr txBox="1">
            <a:spLocks noChangeArrowheads="1"/>
          </p:cNvSpPr>
          <p:nvPr/>
        </p:nvSpPr>
        <p:spPr bwMode="auto">
          <a:xfrm>
            <a:off x="6588125" y="2708275"/>
            <a:ext cx="1800225" cy="523875"/>
          </a:xfrm>
          <a:prstGeom prst="rect">
            <a:avLst/>
          </a:prstGeom>
          <a:noFill/>
          <a:ln w="9525">
            <a:noFill/>
            <a:miter lim="800000"/>
            <a:headEnd/>
            <a:tailEnd/>
          </a:ln>
        </p:spPr>
        <p:txBody>
          <a:bodyPr>
            <a:spAutoFit/>
          </a:bodyPr>
          <a:lstStyle/>
          <a:p>
            <a:pPr algn="ctr" eaLnBrk="0" hangingPunct="0"/>
            <a:r>
              <a:rPr lang="en-US" sz="1400" b="1">
                <a:ea typeface="MS PGothic" pitchFamily="34" charset="-128"/>
              </a:rPr>
              <a:t>Heroin, methadone</a:t>
            </a:r>
          </a:p>
          <a:p>
            <a:pPr algn="ctr" eaLnBrk="0" hangingPunct="0"/>
            <a:r>
              <a:rPr lang="en-US" sz="1400" b="1">
                <a:ea typeface="MS PGothic" pitchFamily="34" charset="-128"/>
              </a:rPr>
              <a:t>(Full agonist)</a:t>
            </a:r>
          </a:p>
        </p:txBody>
      </p:sp>
      <p:sp>
        <p:nvSpPr>
          <p:cNvPr id="28678" name="Text Box 21"/>
          <p:cNvSpPr txBox="1">
            <a:spLocks noChangeArrowheads="1"/>
          </p:cNvSpPr>
          <p:nvPr/>
        </p:nvSpPr>
        <p:spPr bwMode="auto">
          <a:xfrm>
            <a:off x="6948488" y="4508500"/>
            <a:ext cx="1460500" cy="523875"/>
          </a:xfrm>
          <a:prstGeom prst="rect">
            <a:avLst/>
          </a:prstGeom>
          <a:noFill/>
          <a:ln w="9525">
            <a:noFill/>
            <a:miter lim="800000"/>
            <a:headEnd/>
            <a:tailEnd/>
          </a:ln>
        </p:spPr>
        <p:txBody>
          <a:bodyPr>
            <a:spAutoFit/>
          </a:bodyPr>
          <a:lstStyle/>
          <a:p>
            <a:pPr algn="ctr" eaLnBrk="0" hangingPunct="0"/>
            <a:r>
              <a:rPr lang="en-US" sz="1400" b="1">
                <a:ea typeface="MS PGothic" pitchFamily="34" charset="-128"/>
              </a:rPr>
              <a:t>Buprenorphine</a:t>
            </a:r>
          </a:p>
          <a:p>
            <a:pPr algn="ctr" eaLnBrk="0" hangingPunct="0"/>
            <a:r>
              <a:rPr lang="en-US" sz="1400" b="1">
                <a:ea typeface="MS PGothic" pitchFamily="34" charset="-128"/>
              </a:rPr>
              <a:t>(Partial agonist)</a:t>
            </a:r>
          </a:p>
        </p:txBody>
      </p:sp>
      <p:pic>
        <p:nvPicPr>
          <p:cNvPr id="28679" name="Picture 22" descr="mech01"/>
          <p:cNvPicPr>
            <a:picLocks noChangeAspect="1" noChangeArrowheads="1"/>
          </p:cNvPicPr>
          <p:nvPr/>
        </p:nvPicPr>
        <p:blipFill>
          <a:blip r:embed="rId3" cstate="print"/>
          <a:srcRect/>
          <a:stretch>
            <a:fillRect/>
          </a:stretch>
        </p:blipFill>
        <p:spPr bwMode="auto">
          <a:xfrm>
            <a:off x="6462713" y="1619250"/>
            <a:ext cx="2076450" cy="1089025"/>
          </a:xfrm>
          <a:prstGeom prst="rect">
            <a:avLst/>
          </a:prstGeom>
          <a:solidFill>
            <a:srgbClr val="241E7A"/>
          </a:solidFill>
          <a:ln w="9525">
            <a:solidFill>
              <a:schemeClr val="hlink"/>
            </a:solidFill>
            <a:miter lim="800000"/>
            <a:headEnd/>
            <a:tailEnd/>
          </a:ln>
        </p:spPr>
      </p:pic>
      <p:sp>
        <p:nvSpPr>
          <p:cNvPr id="28680" name="Text Box 24"/>
          <p:cNvSpPr txBox="1">
            <a:spLocks noChangeArrowheads="1"/>
          </p:cNvSpPr>
          <p:nvPr/>
        </p:nvSpPr>
        <p:spPr bwMode="auto">
          <a:xfrm>
            <a:off x="6084888" y="5084763"/>
            <a:ext cx="2525712" cy="739775"/>
          </a:xfrm>
          <a:prstGeom prst="rect">
            <a:avLst/>
          </a:prstGeom>
          <a:noFill/>
          <a:ln w="9525">
            <a:noFill/>
            <a:miter lim="800000"/>
            <a:headEnd/>
            <a:tailEnd/>
          </a:ln>
        </p:spPr>
        <p:txBody>
          <a:bodyPr>
            <a:spAutoFit/>
          </a:bodyPr>
          <a:lstStyle/>
          <a:p>
            <a:pPr algn="r" eaLnBrk="0" hangingPunct="0"/>
            <a:r>
              <a:rPr lang="en-US" sz="1400">
                <a:ea typeface="MS PGothic" pitchFamily="34" charset="-128"/>
              </a:rPr>
              <a:t>Red balls = </a:t>
            </a:r>
            <a:r>
              <a:rPr lang="en-CA" sz="1400">
                <a:ea typeface="MS PGothic" pitchFamily="34" charset="-128"/>
              </a:rPr>
              <a:t>µ</a:t>
            </a:r>
            <a:r>
              <a:rPr lang="en-US" sz="1400">
                <a:ea typeface="MS PGothic" pitchFamily="34" charset="-128"/>
              </a:rPr>
              <a:t> opioid receptors</a:t>
            </a:r>
          </a:p>
          <a:p>
            <a:pPr algn="r" eaLnBrk="0" hangingPunct="0"/>
            <a:r>
              <a:rPr lang="en-US" sz="1400">
                <a:ea typeface="MS PGothic" pitchFamily="34" charset="-128"/>
              </a:rPr>
              <a:t>Yellow balls = heroin</a:t>
            </a:r>
          </a:p>
          <a:p>
            <a:pPr algn="r" eaLnBrk="0" hangingPunct="0"/>
            <a:r>
              <a:rPr lang="en-US" sz="1400">
                <a:ea typeface="MS PGothic" pitchFamily="34" charset="-128"/>
              </a:rPr>
              <a:t>Green shapes = buprenorphine</a:t>
            </a:r>
          </a:p>
        </p:txBody>
      </p:sp>
      <p:pic>
        <p:nvPicPr>
          <p:cNvPr id="28681" name="Picture 23" descr="mech04"/>
          <p:cNvPicPr>
            <a:picLocks noChangeAspect="1" noChangeArrowheads="1"/>
          </p:cNvPicPr>
          <p:nvPr/>
        </p:nvPicPr>
        <p:blipFill>
          <a:blip r:embed="rId4" cstate="print"/>
          <a:srcRect/>
          <a:stretch>
            <a:fillRect/>
          </a:stretch>
        </p:blipFill>
        <p:spPr bwMode="auto">
          <a:xfrm>
            <a:off x="6615113" y="3644900"/>
            <a:ext cx="1892300" cy="1079500"/>
          </a:xfrm>
          <a:prstGeom prst="rect">
            <a:avLst/>
          </a:prstGeom>
          <a:noFill/>
          <a:ln w="9525">
            <a:solidFill>
              <a:schemeClr val="hlink"/>
            </a:solid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5"/>
          <p:cNvSpPr>
            <a:spLocks noGrp="1"/>
          </p:cNvSpPr>
          <p:nvPr>
            <p:ph idx="1"/>
          </p:nvPr>
        </p:nvSpPr>
        <p:spPr/>
        <p:txBody>
          <a:bodyPr/>
          <a:lstStyle/>
          <a:p>
            <a:pPr eaLnBrk="1" hangingPunct="1"/>
            <a:r>
              <a:rPr lang="en-CA" sz="3200" b="1" smtClean="0"/>
              <a:t>Anticipated single dose (dental procedure)</a:t>
            </a:r>
          </a:p>
          <a:p>
            <a:pPr lvl="1" eaLnBrk="1" hangingPunct="1"/>
            <a:r>
              <a:rPr lang="en-CA" sz="2800" smtClean="0"/>
              <a:t>Encourage non-opioid</a:t>
            </a:r>
          </a:p>
          <a:p>
            <a:pPr lvl="1" eaLnBrk="1" hangingPunct="1"/>
            <a:r>
              <a:rPr lang="en-CA" sz="2800" smtClean="0"/>
              <a:t>If opioid given, avoid past drug of choice</a:t>
            </a:r>
          </a:p>
          <a:p>
            <a:pPr lvl="1" eaLnBrk="1" hangingPunct="1"/>
            <a:r>
              <a:rPr lang="en-CA" sz="2800" smtClean="0"/>
              <a:t>Single dose may be effective if bup/nx is not discontinue</a:t>
            </a:r>
            <a:r>
              <a:rPr lang="en-CA" smtClean="0"/>
              <a:t>d</a:t>
            </a:r>
          </a:p>
        </p:txBody>
      </p:sp>
      <p:sp>
        <p:nvSpPr>
          <p:cNvPr id="41986" name="Title 4"/>
          <p:cNvSpPr>
            <a:spLocks noGrp="1"/>
          </p:cNvSpPr>
          <p:nvPr>
            <p:ph type="title"/>
          </p:nvPr>
        </p:nvSpPr>
        <p:spPr/>
        <p:txBody>
          <a:bodyPr>
            <a:normAutofit fontScale="90000"/>
          </a:bodyPr>
          <a:lstStyle/>
          <a:p>
            <a:pPr eaLnBrk="1" fontAlgn="auto" hangingPunct="1">
              <a:spcAft>
                <a:spcPts val="0"/>
              </a:spcAft>
              <a:defRPr/>
            </a:pPr>
            <a:r>
              <a:rPr lang="en-CA" smtClean="0"/>
              <a:t>Management of Acute pain in a patient on Buprenorphine</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2"/>
          <p:cNvSpPr>
            <a:spLocks noGrp="1"/>
          </p:cNvSpPr>
          <p:nvPr>
            <p:ph idx="1"/>
          </p:nvPr>
        </p:nvSpPr>
        <p:spPr/>
        <p:txBody>
          <a:bodyPr/>
          <a:lstStyle/>
          <a:p>
            <a:pPr eaLnBrk="1" hangingPunct="1"/>
            <a:r>
              <a:rPr lang="en-CA" sz="3200" b="1" smtClean="0"/>
              <a:t>Anticipated multi-dose (minor surgery)</a:t>
            </a:r>
          </a:p>
          <a:p>
            <a:pPr lvl="1" eaLnBrk="1" hangingPunct="1"/>
            <a:r>
              <a:rPr lang="en-CA" sz="2800" smtClean="0"/>
              <a:t>Encourage non-opioids</a:t>
            </a:r>
          </a:p>
          <a:p>
            <a:pPr lvl="1" eaLnBrk="1" hangingPunct="1"/>
            <a:r>
              <a:rPr lang="en-CA" sz="2800" smtClean="0"/>
              <a:t>Increase pre-op non-opioids (Celocoxib, Pregabalin)</a:t>
            </a:r>
          </a:p>
          <a:p>
            <a:pPr lvl="1" eaLnBrk="1" hangingPunct="1"/>
            <a:r>
              <a:rPr lang="en-CA" sz="2800" smtClean="0"/>
              <a:t>Use local blocks if possible</a:t>
            </a:r>
          </a:p>
          <a:p>
            <a:pPr lvl="1" eaLnBrk="1" hangingPunct="1"/>
            <a:r>
              <a:rPr lang="en-CA" sz="2800" smtClean="0"/>
              <a:t>Possible increase bup/nx dose (divided) </a:t>
            </a:r>
          </a:p>
          <a:p>
            <a:pPr lvl="1" eaLnBrk="1" hangingPunct="1">
              <a:buFont typeface="Arial" pitchFamily="34" charset="0"/>
              <a:buNone/>
            </a:pPr>
            <a:endParaRPr lang="en-CA" smtClean="0"/>
          </a:p>
        </p:txBody>
      </p:sp>
      <p:sp>
        <p:nvSpPr>
          <p:cNvPr id="43010" name="Title 1"/>
          <p:cNvSpPr>
            <a:spLocks noGrp="1"/>
          </p:cNvSpPr>
          <p:nvPr>
            <p:ph type="title"/>
          </p:nvPr>
        </p:nvSpPr>
        <p:spPr/>
        <p:txBody>
          <a:bodyPr>
            <a:normAutofit fontScale="90000"/>
          </a:bodyPr>
          <a:lstStyle/>
          <a:p>
            <a:pPr eaLnBrk="1" fontAlgn="auto" hangingPunct="1">
              <a:spcAft>
                <a:spcPts val="0"/>
              </a:spcAft>
              <a:defRPr/>
            </a:pPr>
            <a:r>
              <a:rPr lang="en-CA" smtClean="0"/>
              <a:t>Management of Acute pain in a patient on Buprenorphine</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2"/>
          <p:cNvSpPr>
            <a:spLocks noGrp="1"/>
          </p:cNvSpPr>
          <p:nvPr>
            <p:ph idx="1"/>
          </p:nvPr>
        </p:nvSpPr>
        <p:spPr/>
        <p:txBody>
          <a:bodyPr/>
          <a:lstStyle/>
          <a:p>
            <a:pPr eaLnBrk="1" hangingPunct="1"/>
            <a:r>
              <a:rPr lang="en-CA" sz="3200" b="1" smtClean="0"/>
              <a:t>Anticipated multi dose (Major surgery)</a:t>
            </a:r>
          </a:p>
          <a:p>
            <a:pPr eaLnBrk="1" hangingPunct="1"/>
            <a:r>
              <a:rPr lang="en-CA" smtClean="0"/>
              <a:t>Attempt to hold bup/nx for 24-36 hours prior to surgery (creating opioid debt)</a:t>
            </a:r>
          </a:p>
          <a:p>
            <a:pPr eaLnBrk="1" hangingPunct="1"/>
            <a:r>
              <a:rPr lang="en-CA" smtClean="0"/>
              <a:t>Initially larger doses of other opioids may be needed, this may decrease over 72 hours as buprenorphine is being eliminated</a:t>
            </a:r>
          </a:p>
          <a:p>
            <a:pPr eaLnBrk="1" hangingPunct="1"/>
            <a:r>
              <a:rPr lang="en-CA" smtClean="0"/>
              <a:t>Avoid drug of choice, small amount dispensed, know usual time line of recovery</a:t>
            </a:r>
          </a:p>
          <a:p>
            <a:pPr eaLnBrk="1" hangingPunct="1">
              <a:buFont typeface="Arial" pitchFamily="34" charset="0"/>
              <a:buNone/>
            </a:pPr>
            <a:r>
              <a:rPr lang="en-CA" smtClean="0"/>
              <a:t> </a:t>
            </a:r>
          </a:p>
          <a:p>
            <a:pPr eaLnBrk="1" hangingPunct="1"/>
            <a:endParaRPr lang="en-CA" smtClean="0"/>
          </a:p>
        </p:txBody>
      </p:sp>
      <p:sp>
        <p:nvSpPr>
          <p:cNvPr id="44034" name="Title 1"/>
          <p:cNvSpPr>
            <a:spLocks noGrp="1"/>
          </p:cNvSpPr>
          <p:nvPr>
            <p:ph type="title"/>
          </p:nvPr>
        </p:nvSpPr>
        <p:spPr/>
        <p:txBody>
          <a:bodyPr>
            <a:normAutofit fontScale="90000"/>
          </a:bodyPr>
          <a:lstStyle/>
          <a:p>
            <a:pPr eaLnBrk="1" fontAlgn="auto" hangingPunct="1">
              <a:spcAft>
                <a:spcPts val="0"/>
              </a:spcAft>
              <a:defRPr/>
            </a:pPr>
            <a:r>
              <a:rPr lang="en-CA" smtClean="0"/>
              <a:t>Management of Acute pain in a patient on Buprenorphine</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Content Placeholder 2"/>
          <p:cNvSpPr>
            <a:spLocks noGrp="1"/>
          </p:cNvSpPr>
          <p:nvPr>
            <p:ph idx="1"/>
          </p:nvPr>
        </p:nvSpPr>
        <p:spPr/>
        <p:txBody>
          <a:bodyPr/>
          <a:lstStyle/>
          <a:p>
            <a:pPr eaLnBrk="1" hangingPunct="1"/>
            <a:r>
              <a:rPr lang="en-CA" sz="3200" b="1" smtClean="0"/>
              <a:t>Unanticipated pain (trauma surgery)</a:t>
            </a:r>
          </a:p>
          <a:p>
            <a:pPr eaLnBrk="1" hangingPunct="1"/>
            <a:r>
              <a:rPr lang="en-CA" smtClean="0"/>
              <a:t>Discontinue bup/nx</a:t>
            </a:r>
          </a:p>
          <a:p>
            <a:pPr eaLnBrk="1" hangingPunct="1"/>
            <a:r>
              <a:rPr lang="en-CA" smtClean="0"/>
              <a:t>Initially larger doses of other opioids may be needed, this may decrease over 72 hours as buprenorphine is being eliminated</a:t>
            </a:r>
          </a:p>
          <a:p>
            <a:pPr eaLnBrk="1" hangingPunct="1"/>
            <a:r>
              <a:rPr lang="en-CA" smtClean="0"/>
              <a:t>Monitor carefully</a:t>
            </a:r>
          </a:p>
          <a:p>
            <a:pPr eaLnBrk="1" hangingPunct="1"/>
            <a:r>
              <a:rPr lang="en-CA" smtClean="0"/>
              <a:t>Restart bup/nx when it is appropriate to do so</a:t>
            </a:r>
          </a:p>
        </p:txBody>
      </p:sp>
      <p:sp>
        <p:nvSpPr>
          <p:cNvPr id="45058" name="Title 1"/>
          <p:cNvSpPr>
            <a:spLocks noGrp="1"/>
          </p:cNvSpPr>
          <p:nvPr>
            <p:ph type="title"/>
          </p:nvPr>
        </p:nvSpPr>
        <p:spPr/>
        <p:txBody>
          <a:bodyPr>
            <a:normAutofit fontScale="90000"/>
          </a:bodyPr>
          <a:lstStyle/>
          <a:p>
            <a:pPr eaLnBrk="1" fontAlgn="auto" hangingPunct="1">
              <a:spcAft>
                <a:spcPts val="0"/>
              </a:spcAft>
              <a:defRPr/>
            </a:pPr>
            <a:r>
              <a:rPr lang="en-CA" smtClean="0"/>
              <a:t>Management of Acute pain in a patient on Buprenorphine</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4000" dirty="0" smtClean="0"/>
              <a:t>Communicate well within:</a:t>
            </a:r>
          </a:p>
          <a:p>
            <a:pPr lvl="1"/>
            <a:r>
              <a:rPr lang="en-US" sz="4000" dirty="0" smtClean="0"/>
              <a:t>Your team</a:t>
            </a:r>
          </a:p>
          <a:p>
            <a:pPr lvl="1"/>
            <a:r>
              <a:rPr lang="en-US" sz="4000" dirty="0" smtClean="0"/>
              <a:t>Your hospital</a:t>
            </a:r>
          </a:p>
          <a:p>
            <a:pPr lvl="1"/>
            <a:r>
              <a:rPr lang="en-US" sz="4000" dirty="0" smtClean="0"/>
              <a:t>Community prescriber</a:t>
            </a:r>
            <a:endParaRPr lang="en-US" sz="4000" dirty="0"/>
          </a:p>
        </p:txBody>
      </p:sp>
      <p:sp>
        <p:nvSpPr>
          <p:cNvPr id="3" name="Title 2"/>
          <p:cNvSpPr>
            <a:spLocks noGrp="1"/>
          </p:cNvSpPr>
          <p:nvPr>
            <p:ph type="title"/>
          </p:nvPr>
        </p:nvSpPr>
        <p:spPr/>
        <p:txBody>
          <a:bodyPr/>
          <a:lstStyle/>
          <a:p>
            <a:r>
              <a:rPr lang="en-US" dirty="0" smtClean="0"/>
              <a:t>Take home messages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CA" dirty="0" smtClean="0"/>
              <a:t>In developing this program, I have ensured that all recommendations with respect to products made by the companies in the previous Slide are based on published evidence.</a:t>
            </a:r>
            <a:endParaRPr lang="en-CA" dirty="0"/>
          </a:p>
        </p:txBody>
      </p:sp>
      <p:sp>
        <p:nvSpPr>
          <p:cNvPr id="2" name="Title 1"/>
          <p:cNvSpPr>
            <a:spLocks noGrp="1"/>
          </p:cNvSpPr>
          <p:nvPr>
            <p:ph type="title"/>
          </p:nvPr>
        </p:nvSpPr>
        <p:spPr/>
        <p:txBody>
          <a:bodyPr/>
          <a:lstStyle/>
          <a:p>
            <a:r>
              <a:rPr lang="en-CA" dirty="0" smtClean="0"/>
              <a:t>Mitigation of Bias</a:t>
            </a:r>
            <a:endParaRPr lang="en-CA" dirty="0"/>
          </a:p>
        </p:txBody>
      </p:sp>
    </p:spTree>
    <p:extLst>
      <p:ext uri="{BB962C8B-B14F-4D97-AF65-F5344CB8AC3E}">
        <p14:creationId xmlns="" xmlns:p14="http://schemas.microsoft.com/office/powerpoint/2010/main" val="182467345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ontent Placeholder 1"/>
          <p:cNvSpPr>
            <a:spLocks noGrp="1"/>
          </p:cNvSpPr>
          <p:nvPr>
            <p:ph idx="1"/>
          </p:nvPr>
        </p:nvSpPr>
        <p:spPr/>
        <p:txBody>
          <a:bodyPr/>
          <a:lstStyle/>
          <a:p>
            <a:pPr eaLnBrk="1" hangingPunct="1"/>
            <a:r>
              <a:rPr lang="en-CA" sz="6000" smtClean="0"/>
              <a:t>Questions?</a:t>
            </a:r>
          </a:p>
        </p:txBody>
      </p:sp>
      <p:sp>
        <p:nvSpPr>
          <p:cNvPr id="3" name="Title 2"/>
          <p:cNvSpPr>
            <a:spLocks noGrp="1"/>
          </p:cNvSpPr>
          <p:nvPr>
            <p:ph type="title"/>
          </p:nvPr>
        </p:nvSpPr>
        <p:spPr/>
        <p:txBody>
          <a:bodyPr/>
          <a:lstStyle/>
          <a:p>
            <a:pPr eaLnBrk="1" hangingPunct="1">
              <a:defRPr/>
            </a:pPr>
            <a:r>
              <a:rPr lang="en-CA" dirty="0" smtClean="0"/>
              <a:t> </a:t>
            </a:r>
            <a:endParaRPr lang="en-C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idx="1"/>
          </p:nvPr>
        </p:nvSpPr>
        <p:spPr/>
        <p:txBody>
          <a:bodyPr/>
          <a:lstStyle/>
          <a:p>
            <a:pPr eaLnBrk="1" hangingPunct="1"/>
            <a:r>
              <a:rPr lang="en-CA" dirty="0" smtClean="0"/>
              <a:t>To improve comfort in dealing with chronic pain patients and their </a:t>
            </a:r>
            <a:r>
              <a:rPr lang="en-CA" dirty="0" err="1" smtClean="0"/>
              <a:t>opioid</a:t>
            </a:r>
            <a:r>
              <a:rPr lang="en-CA" dirty="0" smtClean="0"/>
              <a:t> requirements</a:t>
            </a:r>
          </a:p>
          <a:p>
            <a:pPr eaLnBrk="1" hangingPunct="1"/>
            <a:r>
              <a:rPr lang="en-CA" dirty="0" smtClean="0"/>
              <a:t>To improve comfort in dealing with </a:t>
            </a:r>
            <a:r>
              <a:rPr lang="en-CA" dirty="0" smtClean="0">
                <a:solidFill>
                  <a:srgbClr val="FF0000"/>
                </a:solidFill>
              </a:rPr>
              <a:t>addiction</a:t>
            </a:r>
            <a:r>
              <a:rPr lang="en-CA" dirty="0" smtClean="0"/>
              <a:t> patients and issues surrounding their care (ethical and medical)</a:t>
            </a:r>
          </a:p>
          <a:p>
            <a:pPr eaLnBrk="1" hangingPunct="1"/>
            <a:r>
              <a:rPr lang="en-CA" dirty="0" smtClean="0"/>
              <a:t>To improve the care and safety of pain patients in the population</a:t>
            </a:r>
          </a:p>
          <a:p>
            <a:pPr eaLnBrk="1" hangingPunct="1"/>
            <a:endParaRPr lang="en-CA" dirty="0" smtClean="0"/>
          </a:p>
        </p:txBody>
      </p:sp>
      <p:sp>
        <p:nvSpPr>
          <p:cNvPr id="3" name="Title 2"/>
          <p:cNvSpPr>
            <a:spLocks noGrp="1"/>
          </p:cNvSpPr>
          <p:nvPr>
            <p:ph type="title"/>
          </p:nvPr>
        </p:nvSpPr>
        <p:spPr/>
        <p:txBody>
          <a:bodyPr/>
          <a:lstStyle/>
          <a:p>
            <a:pPr eaLnBrk="1" fontAlgn="auto" hangingPunct="1">
              <a:spcAft>
                <a:spcPts val="0"/>
              </a:spcAft>
              <a:defRPr/>
            </a:pPr>
            <a:r>
              <a:rPr lang="en-CA" dirty="0" smtClean="0"/>
              <a:t>Objectives</a:t>
            </a:r>
            <a:endParaRPr lang="en-C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6"/>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EDD5B1CF-30E4-4CD5-87DC-CEE3697B4BF2}" type="slidenum">
              <a:rPr lang="en-US" smtClean="0"/>
              <a:pPr/>
              <a:t>6</a:t>
            </a:fld>
            <a:endParaRPr lang="en-US" smtClean="0"/>
          </a:p>
        </p:txBody>
      </p:sp>
      <p:sp>
        <p:nvSpPr>
          <p:cNvPr id="37890" name="Rectangle 2"/>
          <p:cNvSpPr>
            <a:spLocks noGrp="1" noChangeArrowheads="1"/>
          </p:cNvSpPr>
          <p:nvPr>
            <p:ph type="title" idx="4294967295"/>
          </p:nvPr>
        </p:nvSpPr>
        <p:spPr>
          <a:xfrm>
            <a:off x="0" y="214313"/>
            <a:ext cx="8229600" cy="1143000"/>
          </a:xfrm>
        </p:spPr>
        <p:txBody>
          <a:bodyPr rtlCol="0">
            <a:normAutofit fontScale="90000"/>
          </a:bodyPr>
          <a:lstStyle/>
          <a:p>
            <a:pPr algn="ctr" eaLnBrk="1" fontAlgn="auto" hangingPunct="1">
              <a:spcAft>
                <a:spcPts val="0"/>
              </a:spcAft>
              <a:defRPr/>
            </a:pPr>
            <a:r>
              <a:rPr lang="en-US" dirty="0" smtClean="0"/>
              <a:t>TRIAD OF CHRONIC PAIN TREATMENT</a:t>
            </a:r>
          </a:p>
        </p:txBody>
      </p:sp>
      <p:sp>
        <p:nvSpPr>
          <p:cNvPr id="11268" name="Text Box 3"/>
          <p:cNvSpPr txBox="1">
            <a:spLocks noChangeArrowheads="1"/>
          </p:cNvSpPr>
          <p:nvPr/>
        </p:nvSpPr>
        <p:spPr bwMode="auto">
          <a:xfrm>
            <a:off x="2195736" y="1772817"/>
            <a:ext cx="4464496" cy="523220"/>
          </a:xfrm>
          <a:prstGeom prst="rect">
            <a:avLst/>
          </a:prstGeom>
          <a:noFill/>
          <a:ln w="12700" cap="sq">
            <a:noFill/>
            <a:miter lim="800000"/>
            <a:headEnd type="none" w="sm" len="sm"/>
            <a:tailEnd type="none" w="sm" len="sm"/>
          </a:ln>
        </p:spPr>
        <p:txBody>
          <a:bodyPr wrap="square">
            <a:spAutoFit/>
          </a:bodyPr>
          <a:lstStyle/>
          <a:p>
            <a:pPr>
              <a:spcBef>
                <a:spcPct val="50000"/>
              </a:spcBef>
            </a:pPr>
            <a:r>
              <a:rPr kumimoji="1" lang="en-US" sz="2800" dirty="0" smtClean="0">
                <a:latin typeface="HelveticaNeue Condensed"/>
              </a:rPr>
              <a:t>Physical/ Rehabilitative</a:t>
            </a:r>
            <a:endParaRPr kumimoji="1" lang="en-US" sz="2800" dirty="0">
              <a:latin typeface="HelveticaNeue Condensed"/>
            </a:endParaRPr>
          </a:p>
        </p:txBody>
      </p:sp>
      <p:sp>
        <p:nvSpPr>
          <p:cNvPr id="11269" name="Text Box 4"/>
          <p:cNvSpPr txBox="1">
            <a:spLocks noChangeArrowheads="1"/>
          </p:cNvSpPr>
          <p:nvPr/>
        </p:nvSpPr>
        <p:spPr bwMode="auto">
          <a:xfrm>
            <a:off x="0" y="4653136"/>
            <a:ext cx="2916238" cy="523220"/>
          </a:xfrm>
          <a:prstGeom prst="rect">
            <a:avLst/>
          </a:prstGeom>
          <a:noFill/>
          <a:ln w="12700" cap="sq">
            <a:noFill/>
            <a:miter lim="800000"/>
            <a:headEnd type="none" w="sm" len="sm"/>
            <a:tailEnd type="none" w="sm" len="sm"/>
          </a:ln>
        </p:spPr>
        <p:txBody>
          <a:bodyPr wrap="square">
            <a:spAutoFit/>
          </a:bodyPr>
          <a:lstStyle/>
          <a:p>
            <a:pPr>
              <a:spcBef>
                <a:spcPct val="50000"/>
              </a:spcBef>
            </a:pPr>
            <a:r>
              <a:rPr kumimoji="1" lang="en-US" sz="2800" dirty="0">
                <a:latin typeface="HelveticaNeue Condensed"/>
              </a:rPr>
              <a:t>Psychological</a:t>
            </a:r>
          </a:p>
        </p:txBody>
      </p:sp>
      <p:sp>
        <p:nvSpPr>
          <p:cNvPr id="11270" name="Text Box 5"/>
          <p:cNvSpPr txBox="1">
            <a:spLocks noChangeArrowheads="1"/>
          </p:cNvSpPr>
          <p:nvPr/>
        </p:nvSpPr>
        <p:spPr bwMode="auto">
          <a:xfrm>
            <a:off x="6186488" y="4700588"/>
            <a:ext cx="3062287" cy="1128712"/>
          </a:xfrm>
          <a:prstGeom prst="rect">
            <a:avLst/>
          </a:prstGeom>
          <a:noFill/>
          <a:ln w="12700" cap="sq">
            <a:noFill/>
            <a:miter lim="800000"/>
            <a:headEnd type="none" w="sm" len="sm"/>
            <a:tailEnd type="none" w="sm" len="sm"/>
          </a:ln>
        </p:spPr>
        <p:txBody>
          <a:bodyPr>
            <a:spAutoFit/>
          </a:bodyPr>
          <a:lstStyle/>
          <a:p>
            <a:pPr marL="171450" indent="-171450"/>
            <a:r>
              <a:rPr kumimoji="1" lang="en-US" sz="2800">
                <a:latin typeface="HelveticaNeue Condensed"/>
              </a:rPr>
              <a:t>Medical</a:t>
            </a:r>
          </a:p>
          <a:p>
            <a:pPr marL="171450" indent="-171450">
              <a:buSzPct val="50000"/>
              <a:buFontTx/>
              <a:buChar char="•"/>
            </a:pPr>
            <a:r>
              <a:rPr kumimoji="1" lang="en-US" sz="2000">
                <a:solidFill>
                  <a:srgbClr val="FF0000"/>
                </a:solidFill>
                <a:latin typeface="HelveticaNeue Condensed"/>
              </a:rPr>
              <a:t>Pharmacological</a:t>
            </a:r>
          </a:p>
          <a:p>
            <a:pPr marL="171450" indent="-171450">
              <a:buSzPct val="50000"/>
              <a:buFontTx/>
              <a:buChar char="•"/>
            </a:pPr>
            <a:r>
              <a:rPr kumimoji="1" lang="en-US" sz="2000">
                <a:solidFill>
                  <a:srgbClr val="FF0000"/>
                </a:solidFill>
                <a:latin typeface="HelveticaNeue Condensed"/>
              </a:rPr>
              <a:t>Interventional</a:t>
            </a:r>
          </a:p>
        </p:txBody>
      </p:sp>
      <p:pic>
        <p:nvPicPr>
          <p:cNvPr id="11271" name="Picture 9" descr="triangle"/>
          <p:cNvPicPr>
            <a:picLocks noChangeAspect="1" noChangeArrowheads="1"/>
          </p:cNvPicPr>
          <p:nvPr/>
        </p:nvPicPr>
        <p:blipFill>
          <a:blip r:embed="rId3" cstate="print"/>
          <a:srcRect/>
          <a:stretch>
            <a:fillRect/>
          </a:stretch>
        </p:blipFill>
        <p:spPr bwMode="auto">
          <a:xfrm>
            <a:off x="2555875" y="2565400"/>
            <a:ext cx="3500438" cy="28829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CA" sz="3600" smtClean="0"/>
              <a:t>Good decisions come from wisdom</a:t>
            </a:r>
          </a:p>
          <a:p>
            <a:r>
              <a:rPr lang="en-CA" sz="3600" smtClean="0"/>
              <a:t>Wisdom comes from experience</a:t>
            </a:r>
          </a:p>
          <a:p>
            <a:r>
              <a:rPr lang="en-CA" sz="3600" smtClean="0"/>
              <a:t>Experience comes from bad decisions</a:t>
            </a:r>
          </a:p>
        </p:txBody>
      </p:sp>
      <p:sp>
        <p:nvSpPr>
          <p:cNvPr id="2" name="Title 1"/>
          <p:cNvSpPr>
            <a:spLocks noGrp="1"/>
          </p:cNvSpPr>
          <p:nvPr>
            <p:ph type="title"/>
          </p:nvPr>
        </p:nvSpPr>
        <p:spPr/>
        <p:txBody>
          <a:bodyPr/>
          <a:lstStyle/>
          <a:p>
            <a:pPr>
              <a:defRPr/>
            </a:pPr>
            <a:r>
              <a:rPr lang="en-CA" dirty="0" smtClean="0"/>
              <a:t>In life....</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1"/>
          <p:cNvSpPr>
            <a:spLocks noGrp="1"/>
          </p:cNvSpPr>
          <p:nvPr>
            <p:ph idx="1"/>
          </p:nvPr>
        </p:nvSpPr>
        <p:spPr/>
        <p:txBody>
          <a:bodyPr/>
          <a:lstStyle/>
          <a:p>
            <a:r>
              <a:rPr lang="en-CA" dirty="0" smtClean="0"/>
              <a:t>Avoid </a:t>
            </a:r>
            <a:r>
              <a:rPr lang="en-CA" dirty="0" err="1" smtClean="0"/>
              <a:t>opioid</a:t>
            </a:r>
            <a:r>
              <a:rPr lang="en-CA" dirty="0" smtClean="0"/>
              <a:t> debt (of authorized </a:t>
            </a:r>
            <a:r>
              <a:rPr lang="en-CA" dirty="0" err="1" smtClean="0"/>
              <a:t>opioids</a:t>
            </a:r>
            <a:r>
              <a:rPr lang="en-CA" dirty="0" smtClean="0"/>
              <a:t>)</a:t>
            </a:r>
          </a:p>
          <a:p>
            <a:r>
              <a:rPr lang="en-CA" dirty="0" smtClean="0"/>
              <a:t>If in recovery program: Avoid </a:t>
            </a:r>
            <a:r>
              <a:rPr lang="en-CA" dirty="0" err="1" smtClean="0"/>
              <a:t>opioids</a:t>
            </a:r>
            <a:r>
              <a:rPr lang="en-CA" dirty="0" smtClean="0"/>
              <a:t> of past (or current) drugs of abuse</a:t>
            </a:r>
          </a:p>
          <a:p>
            <a:r>
              <a:rPr lang="en-CA" dirty="0" smtClean="0"/>
              <a:t>Be alert for alcohol or </a:t>
            </a:r>
            <a:r>
              <a:rPr lang="en-CA" dirty="0" err="1" smtClean="0"/>
              <a:t>benzodiazapine</a:t>
            </a:r>
            <a:r>
              <a:rPr lang="en-CA" dirty="0" smtClean="0"/>
              <a:t> withdrawal developing</a:t>
            </a:r>
          </a:p>
          <a:p>
            <a:r>
              <a:rPr lang="en-CA" dirty="0" smtClean="0"/>
              <a:t>Possible ‘golden moment’ in recovery</a:t>
            </a:r>
          </a:p>
          <a:p>
            <a:endParaRPr lang="en-CA" dirty="0" smtClean="0"/>
          </a:p>
        </p:txBody>
      </p:sp>
      <p:sp>
        <p:nvSpPr>
          <p:cNvPr id="3" name="Title 2"/>
          <p:cNvSpPr>
            <a:spLocks noGrp="1"/>
          </p:cNvSpPr>
          <p:nvPr>
            <p:ph type="title"/>
          </p:nvPr>
        </p:nvSpPr>
        <p:spPr/>
        <p:txBody>
          <a:bodyPr/>
          <a:lstStyle/>
          <a:p>
            <a:pPr>
              <a:defRPr/>
            </a:pPr>
            <a:r>
              <a:rPr lang="en-CA" dirty="0" smtClean="0"/>
              <a:t>General principles</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anim calcmode="lin" valueType="num">
                                      <p:cBhvr additive="base">
                                        <p:cTn id="7" dur="500" fill="hold"/>
                                        <p:tgtEl>
                                          <p:spTgt spid="19458">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5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458">
                                            <p:txEl>
                                              <p:pRg st="2" end="2"/>
                                            </p:txEl>
                                          </p:spTgt>
                                        </p:tgtEl>
                                        <p:attrNameLst>
                                          <p:attrName>style.visibility</p:attrName>
                                        </p:attrNameLst>
                                      </p:cBhvr>
                                      <p:to>
                                        <p:strVal val="visible"/>
                                      </p:to>
                                    </p:set>
                                    <p:anim calcmode="lin" valueType="num">
                                      <p:cBhvr additive="base">
                                        <p:cTn id="13" dur="500" fill="hold"/>
                                        <p:tgtEl>
                                          <p:spTgt spid="1945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5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9458">
                                            <p:txEl>
                                              <p:pRg st="3" end="3"/>
                                            </p:txEl>
                                          </p:spTgt>
                                        </p:tgtEl>
                                        <p:attrNameLst>
                                          <p:attrName>style.visibility</p:attrName>
                                        </p:attrNameLst>
                                      </p:cBhvr>
                                      <p:to>
                                        <p:strVal val="visible"/>
                                      </p:to>
                                    </p:set>
                                    <p:anim calcmode="lin" valueType="num">
                                      <p:cBhvr additive="base">
                                        <p:cTn id="19" dur="500" fill="hold"/>
                                        <p:tgtEl>
                                          <p:spTgt spid="19458">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45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1"/>
          <p:cNvSpPr>
            <a:spLocks noGrp="1"/>
          </p:cNvSpPr>
          <p:nvPr>
            <p:ph idx="1"/>
          </p:nvPr>
        </p:nvSpPr>
        <p:spPr/>
        <p:txBody>
          <a:bodyPr/>
          <a:lstStyle/>
          <a:p>
            <a:endParaRPr lang="en-CA" dirty="0" smtClean="0"/>
          </a:p>
          <a:p>
            <a:r>
              <a:rPr lang="en-CA" dirty="0" smtClean="0"/>
              <a:t>Take good notes especially around sedation, severity of pain and concerns of danger</a:t>
            </a:r>
          </a:p>
          <a:p>
            <a:r>
              <a:rPr lang="en-CA" dirty="0" smtClean="0"/>
              <a:t>Consider part of ‘team’ having an increased comfort with addiction/pain</a:t>
            </a:r>
          </a:p>
          <a:p>
            <a:r>
              <a:rPr lang="en-CA" dirty="0" smtClean="0"/>
              <a:t>An acute painful injury is not the time to ‘punish’ someone for having </a:t>
            </a:r>
            <a:r>
              <a:rPr lang="en-CA" dirty="0" err="1" smtClean="0"/>
              <a:t>opioid</a:t>
            </a:r>
            <a:r>
              <a:rPr lang="en-CA" dirty="0" smtClean="0"/>
              <a:t> dependence</a:t>
            </a:r>
          </a:p>
          <a:p>
            <a:r>
              <a:rPr lang="en-CA" dirty="0" smtClean="0"/>
              <a:t>COMMUNICATE, COMMUNICATE, COMMUNICATE</a:t>
            </a:r>
          </a:p>
          <a:p>
            <a:pPr>
              <a:buNone/>
            </a:pPr>
            <a:endParaRPr lang="en-CA" dirty="0" smtClean="0"/>
          </a:p>
        </p:txBody>
      </p:sp>
      <p:sp>
        <p:nvSpPr>
          <p:cNvPr id="3" name="Title 2"/>
          <p:cNvSpPr>
            <a:spLocks noGrp="1"/>
          </p:cNvSpPr>
          <p:nvPr>
            <p:ph type="title"/>
          </p:nvPr>
        </p:nvSpPr>
        <p:spPr/>
        <p:txBody>
          <a:bodyPr/>
          <a:lstStyle/>
          <a:p>
            <a:pPr>
              <a:defRPr/>
            </a:pPr>
            <a:r>
              <a:rPr lang="en-CA" dirty="0" smtClean="0"/>
              <a:t>General principles</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458">
                                            <p:txEl>
                                              <p:pRg st="2" end="2"/>
                                            </p:txEl>
                                          </p:spTgt>
                                        </p:tgtEl>
                                        <p:attrNameLst>
                                          <p:attrName>style.visibility</p:attrName>
                                        </p:attrNameLst>
                                      </p:cBhvr>
                                      <p:to>
                                        <p:strVal val="visible"/>
                                      </p:to>
                                    </p:set>
                                    <p:anim calcmode="lin" valueType="num">
                                      <p:cBhvr additive="base">
                                        <p:cTn id="7" dur="500" fill="hold"/>
                                        <p:tgtEl>
                                          <p:spTgt spid="19458">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5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458">
                                            <p:txEl>
                                              <p:pRg st="3" end="3"/>
                                            </p:txEl>
                                          </p:spTgt>
                                        </p:tgtEl>
                                        <p:attrNameLst>
                                          <p:attrName>style.visibility</p:attrName>
                                        </p:attrNameLst>
                                      </p:cBhvr>
                                      <p:to>
                                        <p:strVal val="visible"/>
                                      </p:to>
                                    </p:set>
                                    <p:anim calcmode="lin" valueType="num">
                                      <p:cBhvr additive="base">
                                        <p:cTn id="13" dur="500" fill="hold"/>
                                        <p:tgtEl>
                                          <p:spTgt spid="19458">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5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9458">
                                            <p:txEl>
                                              <p:pRg st="4" end="4"/>
                                            </p:txEl>
                                          </p:spTgt>
                                        </p:tgtEl>
                                        <p:attrNameLst>
                                          <p:attrName>style.visibility</p:attrName>
                                        </p:attrNameLst>
                                      </p:cBhvr>
                                      <p:to>
                                        <p:strVal val="visible"/>
                                      </p:to>
                                    </p:set>
                                    <p:anim calcmode="lin" valueType="num">
                                      <p:cBhvr additive="base">
                                        <p:cTn id="19" dur="500" fill="hold"/>
                                        <p:tgtEl>
                                          <p:spTgt spid="19458">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45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3033</TotalTime>
  <Words>1990</Words>
  <Application>Microsoft Office PowerPoint</Application>
  <PresentationFormat>On-screen Show (4:3)</PresentationFormat>
  <Paragraphs>227</Paragraphs>
  <Slides>40</Slides>
  <Notes>12</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Concourse</vt:lpstr>
      <vt:lpstr>Trouble shooting difficult pain cases in hospital</vt:lpstr>
      <vt:lpstr>Conflict of interest</vt:lpstr>
      <vt:lpstr>Program Disclosure of Commercial Support</vt:lpstr>
      <vt:lpstr>Mitigation of Bias</vt:lpstr>
      <vt:lpstr>Objectives</vt:lpstr>
      <vt:lpstr>TRIAD OF CHRONIC PAIN TREATMENT</vt:lpstr>
      <vt:lpstr>In life....</vt:lpstr>
      <vt:lpstr>General principles</vt:lpstr>
      <vt:lpstr>General principles</vt:lpstr>
      <vt:lpstr>Case #1- Ron</vt:lpstr>
      <vt:lpstr>Case - Ron</vt:lpstr>
      <vt:lpstr>Ron - Pre Op Considerations</vt:lpstr>
      <vt:lpstr>Plan for Ron</vt:lpstr>
      <vt:lpstr>Multimodal Perioperative Analgesia</vt:lpstr>
      <vt:lpstr>Ron – Analgesia Plan</vt:lpstr>
      <vt:lpstr>Ron - Post Op Considerations</vt:lpstr>
      <vt:lpstr>Ron - Post Op Considerations</vt:lpstr>
      <vt:lpstr>Ron:  Discharge Day</vt:lpstr>
      <vt:lpstr>Case Ron – Key Learnings</vt:lpstr>
      <vt:lpstr>Message to methadone prescribers?</vt:lpstr>
      <vt:lpstr>Acute pain - opioid</vt:lpstr>
      <vt:lpstr>Case #2 - Mary</vt:lpstr>
      <vt:lpstr>Significant opioid dose case</vt:lpstr>
      <vt:lpstr>Significant opioid dose case</vt:lpstr>
      <vt:lpstr>Urine testing</vt:lpstr>
      <vt:lpstr>Considerations for high dose opioids</vt:lpstr>
      <vt:lpstr>Case #2 - Mary </vt:lpstr>
      <vt:lpstr>Case #3 - TJ</vt:lpstr>
      <vt:lpstr>Addiction case</vt:lpstr>
      <vt:lpstr>Addiction case “answers”</vt:lpstr>
      <vt:lpstr>Addiction case “answers”</vt:lpstr>
      <vt:lpstr>Pseudoaddiction</vt:lpstr>
      <vt:lpstr> </vt:lpstr>
      <vt:lpstr>BUPRENORPHINE: A PARTIAL µ OPIOID RECEPTOR AGONIST</vt:lpstr>
      <vt:lpstr>Management of Acute pain in a patient on Buprenorphine</vt:lpstr>
      <vt:lpstr>Management of Acute pain in a patient on Buprenorphine</vt:lpstr>
      <vt:lpstr>Management of Acute pain in a patient on Buprenorphine</vt:lpstr>
      <vt:lpstr>Management of Acute pain in a patient on Buprenorphine</vt:lpstr>
      <vt:lpstr>Take home messages</vt:lpstr>
      <vt:lpstr>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based pain treatment</dc:title>
  <dc:creator>Owner</dc:creator>
  <cp:lastModifiedBy>asus laptop</cp:lastModifiedBy>
  <cp:revision>175</cp:revision>
  <dcterms:created xsi:type="dcterms:W3CDTF">2010-02-28T18:09:29Z</dcterms:created>
  <dcterms:modified xsi:type="dcterms:W3CDTF">2014-06-03T13:11:44Z</dcterms:modified>
</cp:coreProperties>
</file>